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7"/>
  </p:notesMasterIdLst>
  <p:handoutMasterIdLst>
    <p:handoutMasterId r:id="rId28"/>
  </p:handoutMasterIdLst>
  <p:sldIdLst>
    <p:sldId id="325" r:id="rId2"/>
    <p:sldId id="393" r:id="rId3"/>
    <p:sldId id="368" r:id="rId4"/>
    <p:sldId id="369" r:id="rId5"/>
    <p:sldId id="370" r:id="rId6"/>
    <p:sldId id="371" r:id="rId7"/>
    <p:sldId id="372" r:id="rId8"/>
    <p:sldId id="373" r:id="rId9"/>
    <p:sldId id="374" r:id="rId10"/>
    <p:sldId id="375" r:id="rId11"/>
    <p:sldId id="376" r:id="rId12"/>
    <p:sldId id="377" r:id="rId13"/>
    <p:sldId id="378" r:id="rId14"/>
    <p:sldId id="390" r:id="rId15"/>
    <p:sldId id="392" r:id="rId16"/>
    <p:sldId id="380" r:id="rId17"/>
    <p:sldId id="379" r:id="rId18"/>
    <p:sldId id="382" r:id="rId19"/>
    <p:sldId id="381" r:id="rId20"/>
    <p:sldId id="383" r:id="rId21"/>
    <p:sldId id="384" r:id="rId22"/>
    <p:sldId id="386" r:id="rId23"/>
    <p:sldId id="387" r:id="rId24"/>
    <p:sldId id="388" r:id="rId25"/>
    <p:sldId id="389" r:id="rId26"/>
  </p:sldIdLst>
  <p:sldSz cx="9144000" cy="6858000" type="screen4x3"/>
  <p:notesSz cx="6797675" cy="9926638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sz="2800" kern="1200">
        <a:solidFill>
          <a:schemeClr val="tx1"/>
        </a:solidFill>
        <a:latin typeface="Arial" charset="0"/>
        <a:ea typeface="新細明體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sz="2800" kern="1200">
        <a:solidFill>
          <a:schemeClr val="tx1"/>
        </a:solidFill>
        <a:latin typeface="Arial" charset="0"/>
        <a:ea typeface="新細明體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sz="2800" kern="1200">
        <a:solidFill>
          <a:schemeClr val="tx1"/>
        </a:solidFill>
        <a:latin typeface="Arial" charset="0"/>
        <a:ea typeface="新細明體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sz="2800" kern="1200">
        <a:solidFill>
          <a:schemeClr val="tx1"/>
        </a:solidFill>
        <a:latin typeface="Arial" charset="0"/>
        <a:ea typeface="新細明體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sz="2800" kern="1200">
        <a:solidFill>
          <a:schemeClr val="tx1"/>
        </a:solidFill>
        <a:latin typeface="Arial" charset="0"/>
        <a:ea typeface="新細明體" charset="-120"/>
        <a:cs typeface="+mn-cs"/>
      </a:defRPr>
    </a:lvl5pPr>
    <a:lvl6pPr marL="2286000" algn="l" defTabSz="914400" rtl="0" eaLnBrk="1" latinLnBrk="0" hangingPunct="1">
      <a:defRPr kumimoji="1" sz="2800" kern="1200">
        <a:solidFill>
          <a:schemeClr val="tx1"/>
        </a:solidFill>
        <a:latin typeface="Arial" charset="0"/>
        <a:ea typeface="新細明體" charset="-120"/>
        <a:cs typeface="+mn-cs"/>
      </a:defRPr>
    </a:lvl6pPr>
    <a:lvl7pPr marL="2743200" algn="l" defTabSz="914400" rtl="0" eaLnBrk="1" latinLnBrk="0" hangingPunct="1">
      <a:defRPr kumimoji="1" sz="2800" kern="1200">
        <a:solidFill>
          <a:schemeClr val="tx1"/>
        </a:solidFill>
        <a:latin typeface="Arial" charset="0"/>
        <a:ea typeface="新細明體" charset="-120"/>
        <a:cs typeface="+mn-cs"/>
      </a:defRPr>
    </a:lvl7pPr>
    <a:lvl8pPr marL="3200400" algn="l" defTabSz="914400" rtl="0" eaLnBrk="1" latinLnBrk="0" hangingPunct="1">
      <a:defRPr kumimoji="1" sz="2800" kern="1200">
        <a:solidFill>
          <a:schemeClr val="tx1"/>
        </a:solidFill>
        <a:latin typeface="Arial" charset="0"/>
        <a:ea typeface="新細明體" charset="-120"/>
        <a:cs typeface="+mn-cs"/>
      </a:defRPr>
    </a:lvl8pPr>
    <a:lvl9pPr marL="3657600" algn="l" defTabSz="914400" rtl="0" eaLnBrk="1" latinLnBrk="0" hangingPunct="1">
      <a:defRPr kumimoji="1" sz="2800" kern="1200">
        <a:solidFill>
          <a:schemeClr val="tx1"/>
        </a:solidFill>
        <a:latin typeface="Arial" charset="0"/>
        <a:ea typeface="新細明體" charset="-12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</p:showPr>
  <p:clrMru>
    <a:srgbClr val="3366FF"/>
    <a:srgbClr val="0000FF"/>
    <a:srgbClr val="FF9999"/>
    <a:srgbClr val="FF0066"/>
    <a:srgbClr val="6699FF"/>
    <a:srgbClr val="6600FF"/>
    <a:srgbClr val="006699"/>
    <a:srgbClr val="00CC99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676" autoAdjust="0"/>
    <p:restoredTop sz="0" autoAdjust="0"/>
  </p:normalViewPr>
  <p:slideViewPr>
    <p:cSldViewPr snapToGrid="0">
      <p:cViewPr>
        <p:scale>
          <a:sx n="70" d="100"/>
          <a:sy n="70" d="100"/>
        </p:scale>
        <p:origin x="-1464" y="-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127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CD584F33-43A1-4989-A462-8F4E86398630}" type="datetimeFigureOut">
              <a:rPr lang="zh-TW" altLang="en-US"/>
              <a:pPr>
                <a:defRPr/>
              </a:pPr>
              <a:t>2014/4/21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8DB7E413-0927-4D89-9061-69BE224935EB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AC953F55-73FD-41F1-AE57-E5B2F9173590}" type="datetimeFigureOut">
              <a:rPr lang="zh-TW" altLang="en-US"/>
              <a:pPr>
                <a:defRPr/>
              </a:pPr>
              <a:t>2014/4/21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15988" y="744538"/>
            <a:ext cx="4965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TW" altLang="en-US" noProof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noProof="0" smtClean="0"/>
              <a:t>按一下以編輯母片文字樣式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  <a:endParaRPr lang="zh-TW" altLang="en-US" noProof="0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05CCE2BB-21CB-4BBC-8445-C53CF1D9D7E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gif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7"/>
          <p:cNvSpPr txBox="1">
            <a:spLocks noChangeArrowheads="1"/>
          </p:cNvSpPr>
          <p:nvPr userDrawn="1"/>
        </p:nvSpPr>
        <p:spPr bwMode="auto">
          <a:xfrm>
            <a:off x="1236663" y="3541713"/>
            <a:ext cx="6643687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sz="3000" b="1" dirty="0" smtClean="0">
                <a:solidFill>
                  <a:srgbClr val="3333CC"/>
                </a:solidFill>
                <a:latin typeface="微軟正黑體" pitchFamily="34" charset="-120"/>
                <a:ea typeface="微軟正黑體" pitchFamily="34" charset="-120"/>
              </a:rPr>
              <a:t>101</a:t>
            </a:r>
            <a:r>
              <a:rPr kumimoji="0" lang="zh-TW" altLang="en-US" sz="3000" b="1" dirty="0" smtClean="0">
                <a:solidFill>
                  <a:srgbClr val="3333CC"/>
                </a:solidFill>
                <a:latin typeface="微軟正黑體" pitchFamily="34" charset="-120"/>
                <a:ea typeface="微軟正黑體" pitchFamily="34" charset="-120"/>
              </a:rPr>
              <a:t>年度電子公文管理整合系統建置案</a:t>
            </a:r>
            <a:endParaRPr kumimoji="0" lang="en-US" altLang="zh-TW" sz="3000" b="1" dirty="0" smtClean="0">
              <a:solidFill>
                <a:srgbClr val="3333CC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5" name="文字方塊 7"/>
          <p:cNvSpPr txBox="1">
            <a:spLocks noChangeArrowheads="1"/>
          </p:cNvSpPr>
          <p:nvPr userDrawn="1"/>
        </p:nvSpPr>
        <p:spPr bwMode="auto">
          <a:xfrm>
            <a:off x="212725" y="5289550"/>
            <a:ext cx="3894138" cy="1246188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2500" b="1" dirty="0" smtClean="0">
                <a:solidFill>
                  <a:srgbClr val="3333CC"/>
                </a:solidFill>
                <a:latin typeface="微軟正黑體" pitchFamily="34" charset="-120"/>
                <a:ea typeface="微軟正黑體" pitchFamily="34" charset="-120"/>
              </a:rPr>
              <a:t>簡  報  人：黃閔雪</a:t>
            </a:r>
            <a:endParaRPr kumimoji="0" lang="en-US" altLang="zh-TW" sz="2500" b="1" dirty="0" smtClean="0">
              <a:solidFill>
                <a:srgbClr val="3333CC"/>
              </a:solidFill>
              <a:latin typeface="微軟正黑體" pitchFamily="34" charset="-120"/>
              <a:ea typeface="微軟正黑體" pitchFamily="34" charset="-120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2500" b="1" dirty="0">
                <a:solidFill>
                  <a:srgbClr val="3333CC"/>
                </a:solidFill>
                <a:latin typeface="微軟正黑體" pitchFamily="34" charset="-120"/>
                <a:ea typeface="微軟正黑體" pitchFamily="34" charset="-120"/>
              </a:rPr>
              <a:t>簡報</a:t>
            </a:r>
            <a:r>
              <a:rPr kumimoji="0" lang="zh-TW" altLang="en-US" sz="2500" b="1" dirty="0" smtClean="0">
                <a:solidFill>
                  <a:srgbClr val="3333CC"/>
                </a:solidFill>
                <a:latin typeface="微軟正黑體" pitchFamily="34" charset="-120"/>
                <a:ea typeface="微軟正黑體" pitchFamily="34" charset="-120"/>
              </a:rPr>
              <a:t>日期：</a:t>
            </a:r>
            <a:r>
              <a:rPr kumimoji="0" lang="en-US" altLang="zh-TW" sz="2500" b="1" dirty="0" smtClean="0">
                <a:solidFill>
                  <a:srgbClr val="3333CC"/>
                </a:solidFill>
                <a:latin typeface="微軟正黑體" pitchFamily="34" charset="-120"/>
                <a:ea typeface="微軟正黑體" pitchFamily="34" charset="-120"/>
              </a:rPr>
              <a:t>102</a:t>
            </a:r>
            <a:r>
              <a:rPr kumimoji="0" lang="zh-TW" altLang="en-US" sz="2500" b="1" dirty="0" smtClean="0">
                <a:solidFill>
                  <a:srgbClr val="3333CC"/>
                </a:solidFill>
                <a:latin typeface="微軟正黑體" pitchFamily="34" charset="-120"/>
                <a:ea typeface="微軟正黑體" pitchFamily="34" charset="-120"/>
              </a:rPr>
              <a:t>年</a:t>
            </a:r>
            <a:r>
              <a:rPr kumimoji="0" lang="en-US" altLang="zh-TW" sz="2500" b="1" dirty="0" smtClean="0">
                <a:solidFill>
                  <a:srgbClr val="3333CC"/>
                </a:solidFill>
                <a:latin typeface="微軟正黑體" pitchFamily="34" charset="-120"/>
                <a:ea typeface="微軟正黑體" pitchFamily="34" charset="-120"/>
              </a:rPr>
              <a:t>4</a:t>
            </a:r>
            <a:r>
              <a:rPr kumimoji="0" lang="zh-TW" altLang="en-US" sz="2500" b="1" dirty="0" smtClean="0">
                <a:solidFill>
                  <a:srgbClr val="3333CC"/>
                </a:solidFill>
                <a:latin typeface="微軟正黑體" pitchFamily="34" charset="-120"/>
                <a:ea typeface="微軟正黑體" pitchFamily="34" charset="-120"/>
              </a:rPr>
              <a:t>月</a:t>
            </a:r>
            <a:r>
              <a:rPr kumimoji="0" lang="en-US" altLang="zh-TW" sz="2500" b="1" dirty="0" smtClean="0">
                <a:solidFill>
                  <a:srgbClr val="3333CC"/>
                </a:solidFill>
                <a:latin typeface="微軟正黑體" pitchFamily="34" charset="-120"/>
                <a:ea typeface="微軟正黑體" pitchFamily="34" charset="-120"/>
              </a:rPr>
              <a:t>16</a:t>
            </a:r>
            <a:r>
              <a:rPr kumimoji="0" lang="zh-TW" altLang="en-US" sz="2500" b="1" dirty="0" smtClean="0">
                <a:solidFill>
                  <a:srgbClr val="3333CC"/>
                </a:solidFill>
                <a:latin typeface="微軟正黑體" pitchFamily="34" charset="-120"/>
                <a:ea typeface="微軟正黑體" pitchFamily="34" charset="-120"/>
              </a:rPr>
              <a:t>日</a:t>
            </a:r>
            <a:endParaRPr kumimoji="0" lang="en-US" altLang="zh-TW" sz="2500" b="1" dirty="0" smtClean="0">
              <a:solidFill>
                <a:srgbClr val="3333CC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grpSp>
        <p:nvGrpSpPr>
          <p:cNvPr id="6" name="群組 18"/>
          <p:cNvGrpSpPr>
            <a:grpSpLocks/>
          </p:cNvGrpSpPr>
          <p:nvPr userDrawn="1"/>
        </p:nvGrpSpPr>
        <p:grpSpPr bwMode="auto">
          <a:xfrm>
            <a:off x="2373313" y="2874963"/>
            <a:ext cx="4354512" cy="635000"/>
            <a:chOff x="2480983" y="2821293"/>
            <a:chExt cx="4355182" cy="635375"/>
          </a:xfrm>
        </p:grpSpPr>
        <p:pic>
          <p:nvPicPr>
            <p:cNvPr id="7" name="圖片 16"/>
            <p:cNvPicPr>
              <a:picLocks noChangeAspect="1"/>
            </p:cNvPicPr>
            <p:nvPr userDrawn="1"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480983" y="2821293"/>
              <a:ext cx="694399" cy="6353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" name="矩形 17"/>
            <p:cNvSpPr/>
            <p:nvPr userDrawn="1"/>
          </p:nvSpPr>
          <p:spPr>
            <a:xfrm>
              <a:off x="3189117" y="2861003"/>
              <a:ext cx="3647048" cy="5543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3000" b="1" dirty="0">
                  <a:solidFill>
                    <a:srgbClr val="3333CC"/>
                  </a:solidFill>
                  <a:latin typeface="微軟正黑體" pitchFamily="34" charset="-120"/>
                  <a:ea typeface="微軟正黑體" pitchFamily="34" charset="-120"/>
                </a:rPr>
                <a:t>國立臺灣科學教育館</a:t>
              </a:r>
              <a:endParaRPr kumimoji="0" lang="en-US" altLang="zh-TW" sz="3000" b="1" dirty="0">
                <a:solidFill>
                  <a:srgbClr val="3333CC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</p:grpSp>
      <p:pic>
        <p:nvPicPr>
          <p:cNvPr id="9" name="圖片 19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文字方塊 21"/>
          <p:cNvSpPr txBox="1"/>
          <p:nvPr userDrawn="1"/>
        </p:nvSpPr>
        <p:spPr>
          <a:xfrm>
            <a:off x="557213" y="5078413"/>
            <a:ext cx="3592512" cy="12001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24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簡 報 人：周杰、黃閔雪</a:t>
            </a:r>
            <a:endParaRPr kumimoji="0" lang="en-US" altLang="zh-TW" sz="2400" b="1" dirty="0">
              <a:solidFill>
                <a:srgbClr val="0000FF"/>
              </a:solidFill>
              <a:latin typeface="微軟正黑體" pitchFamily="34" charset="-120"/>
              <a:ea typeface="微軟正黑體" pitchFamily="34" charset="-120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24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簡報日期</a:t>
            </a:r>
            <a:r>
              <a:rPr kumimoji="0" lang="en-US" altLang="zh-TW" sz="24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:</a:t>
            </a:r>
            <a:r>
              <a:rPr kumimoji="0" lang="zh-TW" altLang="en-US" sz="24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  <a:r>
              <a:rPr kumimoji="0" lang="en-US" altLang="zh-TW" sz="24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102</a:t>
            </a:r>
            <a:r>
              <a:rPr kumimoji="0" lang="zh-TW" altLang="en-US" sz="24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年</a:t>
            </a:r>
            <a:r>
              <a:rPr kumimoji="0" lang="en-US" altLang="zh-TW" sz="24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7</a:t>
            </a:r>
            <a:r>
              <a:rPr kumimoji="0" lang="zh-TW" altLang="en-US" sz="24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月</a:t>
            </a:r>
            <a:r>
              <a:rPr kumimoji="0" lang="en-US" altLang="zh-TW" sz="24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12</a:t>
            </a:r>
            <a:r>
              <a:rPr kumimoji="0" lang="zh-TW" altLang="en-US" sz="24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日</a:t>
            </a:r>
          </a:p>
        </p:txBody>
      </p:sp>
      <p:grpSp>
        <p:nvGrpSpPr>
          <p:cNvPr id="11" name="群組 9"/>
          <p:cNvGrpSpPr>
            <a:grpSpLocks/>
          </p:cNvGrpSpPr>
          <p:nvPr userDrawn="1"/>
        </p:nvGrpSpPr>
        <p:grpSpPr bwMode="auto">
          <a:xfrm>
            <a:off x="2160588" y="1147763"/>
            <a:ext cx="5173662" cy="1143000"/>
            <a:chOff x="2652829" y="1147755"/>
            <a:chExt cx="5173672" cy="1142657"/>
          </a:xfrm>
        </p:grpSpPr>
        <p:pic>
          <p:nvPicPr>
            <p:cNvPr id="12" name="圖片 8"/>
            <p:cNvPicPr>
              <a:picLocks noChangeAspect="1"/>
            </p:cNvPicPr>
            <p:nvPr userDrawn="1"/>
          </p:nvPicPr>
          <p:blipFill>
            <a:blip r:embed="rId4" cstate="print"/>
            <a:stretch>
              <a:fillRect/>
            </a:stretch>
          </p:blipFill>
          <p:spPr bwMode="auto">
            <a:xfrm>
              <a:off x="2652829" y="1312805"/>
              <a:ext cx="969964" cy="977607"/>
            </a:xfrm>
            <a:prstGeom prst="rect">
              <a:avLst/>
            </a:prstGeom>
            <a:no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09E8E84-426E-40DD-AFC4-6F175D3DCCD1}"/>
              <a:ext uri="{91240B29-F687-4F45-9708-019B960494DF}"/>
            </a:extLst>
          </p:spPr>
        </p:pic>
        <p:grpSp>
          <p:nvGrpSpPr>
            <p:cNvPr id="13" name="群組 6"/>
            <p:cNvGrpSpPr>
              <a:grpSpLocks/>
            </p:cNvGrpSpPr>
            <p:nvPr userDrawn="1"/>
          </p:nvGrpSpPr>
          <p:grpSpPr bwMode="auto">
            <a:xfrm>
              <a:off x="3794627" y="1147755"/>
              <a:ext cx="4031874" cy="1105111"/>
              <a:chOff x="2889075" y="1281795"/>
              <a:chExt cx="4031874" cy="1105111"/>
            </a:xfrm>
          </p:grpSpPr>
          <p:sp>
            <p:nvSpPr>
              <p:cNvPr id="14" name="矩形 25"/>
              <p:cNvSpPr/>
              <p:nvPr userDrawn="1"/>
            </p:nvSpPr>
            <p:spPr>
              <a:xfrm>
                <a:off x="2889075" y="1281795"/>
                <a:ext cx="4031874" cy="110511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5000" b="1" cap="all" dirty="0">
                    <a:ln w="57150">
                      <a:solidFill>
                        <a:schemeClr val="bg1"/>
                      </a:solidFill>
                    </a:ln>
                    <a:solidFill>
                      <a:schemeClr val="bg1"/>
                    </a:solidFill>
                    <a:latin typeface="微軟正黑體" pitchFamily="34" charset="-120"/>
                    <a:ea typeface="微軟正黑體" pitchFamily="34" charset="-120"/>
                  </a:rPr>
                  <a:t>國立高雄大學</a:t>
                </a:r>
                <a:endParaRPr kumimoji="0" lang="en-US" altLang="zh-TW" sz="5000" b="1" cap="all" dirty="0">
                  <a:ln w="57150">
                    <a:solidFill>
                      <a:schemeClr val="bg1"/>
                    </a:solidFill>
                  </a:ln>
                  <a:solidFill>
                    <a:schemeClr val="bg1"/>
                  </a:solidFill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15" name="矩形 23"/>
              <p:cNvSpPr/>
              <p:nvPr userDrawn="1"/>
            </p:nvSpPr>
            <p:spPr>
              <a:xfrm>
                <a:off x="2888691" y="1281795"/>
                <a:ext cx="4032258" cy="110456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5000" b="1" cap="all" dirty="0">
                    <a:ln w="0"/>
                    <a:solidFill>
                      <a:srgbClr val="006699"/>
                    </a:solidFill>
                    <a:latin typeface="微軟正黑體" pitchFamily="34" charset="-120"/>
                    <a:ea typeface="微軟正黑體" pitchFamily="34" charset="-120"/>
                  </a:rPr>
                  <a:t>國立高雄大學</a:t>
                </a:r>
                <a:endParaRPr kumimoji="0" lang="en-US" altLang="zh-TW" sz="5000" b="1" cap="all" dirty="0">
                  <a:ln w="0"/>
                  <a:solidFill>
                    <a:srgbClr val="006699"/>
                  </a:solidFill>
                  <a:latin typeface="微軟正黑體" pitchFamily="34" charset="-120"/>
                  <a:ea typeface="微軟正黑體" pitchFamily="34" charset="-120"/>
                </a:endParaRPr>
              </a:p>
            </p:txBody>
          </p:sp>
        </p:grpSp>
      </p:grpSp>
      <p:grpSp>
        <p:nvGrpSpPr>
          <p:cNvPr id="16" name="群組 7"/>
          <p:cNvGrpSpPr>
            <a:grpSpLocks/>
          </p:cNvGrpSpPr>
          <p:nvPr userDrawn="1"/>
        </p:nvGrpSpPr>
        <p:grpSpPr bwMode="auto">
          <a:xfrm>
            <a:off x="1397000" y="2455863"/>
            <a:ext cx="6338888" cy="1308100"/>
            <a:chOff x="1348990" y="3332052"/>
            <a:chExt cx="6340198" cy="1307773"/>
          </a:xfrm>
        </p:grpSpPr>
        <p:sp>
          <p:nvSpPr>
            <p:cNvPr id="17" name="文字方塊 20"/>
            <p:cNvSpPr txBox="1"/>
            <p:nvPr userDrawn="1"/>
          </p:nvSpPr>
          <p:spPr>
            <a:xfrm>
              <a:off x="1348991" y="3332159"/>
              <a:ext cx="6340197" cy="1307666"/>
            </a:xfrm>
            <a:prstGeom prst="rect">
              <a:avLst/>
            </a:prstGeom>
            <a:noFill/>
          </p:spPr>
          <p:txBody>
            <a:bodyPr wrap="none" anchor="ctr">
              <a:spAutoFit/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6000" b="1" cap="all" dirty="0">
                  <a:ln w="114300">
                    <a:solidFill>
                      <a:schemeClr val="bg1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itchFamily="34" charset="-120"/>
                  <a:ea typeface="微軟正黑體" pitchFamily="34" charset="-120"/>
                </a:rPr>
                <a:t>公文無紙化建置案</a:t>
              </a:r>
              <a:endParaRPr kumimoji="0" lang="en-US" altLang="zh-TW" sz="6000" b="1" cap="all" dirty="0">
                <a:ln w="114300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18" name="文字方塊 26"/>
            <p:cNvSpPr txBox="1"/>
            <p:nvPr userDrawn="1"/>
          </p:nvSpPr>
          <p:spPr>
            <a:xfrm>
              <a:off x="1348990" y="3332052"/>
              <a:ext cx="6340197" cy="1307666"/>
            </a:xfrm>
            <a:prstGeom prst="rect">
              <a:avLst/>
            </a:prstGeom>
            <a:noFill/>
          </p:spPr>
          <p:txBody>
            <a:bodyPr wrap="none" anchor="ctr">
              <a:spAutoFit/>
              <a:scene3d>
                <a:camera prst="orthographicFront"/>
                <a:lightRig rig="threePt" dir="t"/>
              </a:scene3d>
              <a:sp3d extrusionH="57150">
                <a:bevelT w="38100" h="38100" prst="slope"/>
              </a:sp3d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6000" b="1" cap="all" dirty="0">
                  <a:ln w="0"/>
                  <a:solidFill>
                    <a:srgbClr val="0000FF"/>
                  </a:solidFill>
                  <a:latin typeface="微軟正黑體" pitchFamily="34" charset="-120"/>
                  <a:ea typeface="微軟正黑體" pitchFamily="34" charset="-120"/>
                </a:rPr>
                <a:t>公文無紙化建置案</a:t>
              </a:r>
              <a:endParaRPr kumimoji="0" lang="en-US" altLang="zh-TW" sz="6000" b="1" cap="all" dirty="0">
                <a:ln w="0"/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</p:grp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19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CC6E59-0F00-4D2C-ABD9-C93CCC15D375}" type="datetime1">
              <a:rPr lang="zh-TW" altLang="en-US"/>
              <a:pPr>
                <a:defRPr/>
              </a:pPr>
              <a:t>2014/4/21</a:t>
            </a:fld>
            <a:endParaRPr lang="zh-TW" altLang="en-US"/>
          </a:p>
        </p:txBody>
      </p:sp>
      <p:sp>
        <p:nvSpPr>
          <p:cNvPr id="20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21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7A39E1-A050-41F5-B99E-2A76E4E77A19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CFA8FC-6705-4E20-B56D-8A8B84969C8A}" type="datetime1">
              <a:rPr lang="zh-TW" altLang="en-US"/>
              <a:pPr>
                <a:defRPr/>
              </a:pPr>
              <a:t>2014/4/21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C7DD9B-67F2-4EC4-8ED8-4F0CF4611B58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C7B15C-254B-4995-8636-D1BF37F64A4E}" type="datetime1">
              <a:rPr lang="zh-TW" altLang="en-US"/>
              <a:pPr>
                <a:defRPr/>
              </a:pPr>
              <a:t>2014/4/21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2E65A9-B43D-4495-8407-EB88C3769359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BFFD06-1D78-4E0A-8ACC-16A4854F6B4F}" type="datetime1">
              <a:rPr lang="zh-TW" altLang="en-US"/>
              <a:pPr>
                <a:defRPr/>
              </a:pPr>
              <a:t>2014/4/21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91D5D7-24E0-47B6-96B1-991E53E816FF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895A0B-60FC-4527-BD0B-A076172D6245}" type="datetime1">
              <a:rPr lang="zh-TW" altLang="en-US"/>
              <a:pPr>
                <a:defRPr/>
              </a:pPr>
              <a:t>2014/4/21</a:t>
            </a:fld>
            <a:endParaRPr lang="zh-TW" altLang="en-US"/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1F5CA2-7FB7-4C5E-A18D-BC07C8FCD213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0DF80A-41F4-4C3A-A511-90582454DF01}" type="datetime1">
              <a:rPr lang="zh-TW" altLang="en-US"/>
              <a:pPr>
                <a:defRPr/>
              </a:pPr>
              <a:t>2014/4/21</a:t>
            </a:fld>
            <a:endParaRPr lang="zh-TW" altLang="en-US"/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BD053D-A358-472A-A323-97E637215D71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2DB882-B471-4632-B0EC-5795B06D0683}" type="datetime1">
              <a:rPr lang="zh-TW" altLang="en-US"/>
              <a:pPr>
                <a:defRPr/>
              </a:pPr>
              <a:t>2014/4/21</a:t>
            </a:fld>
            <a:endParaRPr lang="zh-TW" altLang="en-US"/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404943-9E52-4A10-BE17-963FD30746F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19B902-C801-452E-8D50-1A5932B942F9}" type="datetime1">
              <a:rPr lang="zh-TW" altLang="en-US"/>
              <a:pPr>
                <a:defRPr/>
              </a:pPr>
              <a:t>2014/4/21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7CB505-9245-49BA-8C9F-DB5102496BFB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F08640-E6F2-4F02-BA44-5CB45EBE1D65}" type="datetime1">
              <a:rPr lang="zh-TW" altLang="en-US"/>
              <a:pPr>
                <a:defRPr/>
              </a:pPr>
              <a:t>2014/4/21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ED9541-A5DC-4525-840D-781F7C981864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5386C5-DFA3-4245-AE61-A6048C519E34}" type="datetime1">
              <a:rPr lang="zh-TW" altLang="en-US"/>
              <a:pPr>
                <a:defRPr/>
              </a:pPr>
              <a:t>2014/4/21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6716BD-0C3B-427E-AF01-E433DB1AD40F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9BC69F-BFC5-4FA0-9BFA-9F8257DBE22A}" type="datetime1">
              <a:rPr lang="zh-TW" altLang="en-US"/>
              <a:pPr>
                <a:defRPr/>
              </a:pPr>
              <a:t>2014/4/21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855131-6791-4C0E-A05A-03811484D4DE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gif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圖片 14"/>
          <p:cNvPicPr>
            <a:picLocks noChangeAspect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矩形 6"/>
          <p:cNvSpPr/>
          <p:nvPr userDrawn="1"/>
        </p:nvSpPr>
        <p:spPr>
          <a:xfrm>
            <a:off x="0" y="114300"/>
            <a:ext cx="9144000" cy="719138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29000"/>
                </a:schemeClr>
              </a:gs>
              <a:gs pos="100000">
                <a:schemeClr val="bg1">
                  <a:alpha val="82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 sz="1800"/>
          </a:p>
        </p:txBody>
      </p:sp>
      <p:sp>
        <p:nvSpPr>
          <p:cNvPr id="1028" name="標題版面配置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9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3A571C22-219D-423D-A515-264C35C9490E}" type="datetime1">
              <a:rPr lang="zh-TW" altLang="en-US"/>
              <a:pPr>
                <a:defRPr/>
              </a:pPr>
              <a:t>2014/4/21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0" y="6548438"/>
            <a:ext cx="914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 b="1">
                <a:solidFill>
                  <a:srgbClr val="003399"/>
                </a:solidFill>
                <a:latin typeface="微軟正黑體" pitchFamily="34" charset="-120"/>
                <a:ea typeface="微軟正黑體" pitchFamily="34" charset="-120"/>
              </a:defRPr>
            </a:lvl1pPr>
          </a:lstStyle>
          <a:p>
            <a:pPr>
              <a:defRPr/>
            </a:pPr>
            <a:fld id="{068AAA53-B9F2-4A6D-98ED-2378569BCD35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  <p:pic>
        <p:nvPicPr>
          <p:cNvPr id="1033" name="圖片 9"/>
          <p:cNvPicPr>
            <a:picLocks noChangeAspect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22238" y="6573838"/>
            <a:ext cx="1179512" cy="201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034" name="群組 11"/>
          <p:cNvGrpSpPr>
            <a:grpSpLocks/>
          </p:cNvGrpSpPr>
          <p:nvPr userDrawn="1"/>
        </p:nvGrpSpPr>
        <p:grpSpPr bwMode="auto">
          <a:xfrm>
            <a:off x="7094538" y="149225"/>
            <a:ext cx="2017712" cy="611188"/>
            <a:chOff x="7074663" y="296616"/>
            <a:chExt cx="2018041" cy="611612"/>
          </a:xfrm>
        </p:grpSpPr>
        <p:sp>
          <p:nvSpPr>
            <p:cNvPr id="13" name="文字方塊 7"/>
            <p:cNvSpPr txBox="1">
              <a:spLocks noChangeArrowheads="1"/>
            </p:cNvSpPr>
            <p:nvPr userDrawn="1"/>
          </p:nvSpPr>
          <p:spPr bwMode="auto">
            <a:xfrm>
              <a:off x="7676932" y="358889"/>
              <a:ext cx="1415772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/>
              <a:ext uri="{91240B29-F687-4F45-9708-019B960494DF}"/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1200" b="1" dirty="0" smtClean="0">
                  <a:solidFill>
                    <a:srgbClr val="0000FF"/>
                  </a:solidFill>
                  <a:effectLst>
                    <a:glow rad="101600">
                      <a:schemeClr val="bg1">
                        <a:alpha val="60000"/>
                      </a:schemeClr>
                    </a:glow>
                  </a:effectLst>
                  <a:latin typeface="微軟正黑體" pitchFamily="34" charset="-120"/>
                  <a:ea typeface="微軟正黑體" pitchFamily="34" charset="-120"/>
                </a:rPr>
                <a:t>國立高雄大學</a:t>
              </a:r>
              <a:endParaRPr kumimoji="0" lang="en-US" altLang="zh-TW" sz="1200" b="1" dirty="0" smtClean="0">
                <a:solidFill>
                  <a:srgbClr val="0000FF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微軟正黑體" pitchFamily="34" charset="-120"/>
                <a:ea typeface="微軟正黑體" pitchFamily="34" charset="-120"/>
              </a:endParaRP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1200" b="1" dirty="0" smtClean="0">
                  <a:solidFill>
                    <a:srgbClr val="0000FF"/>
                  </a:solidFill>
                  <a:effectLst>
                    <a:glow rad="101600">
                      <a:schemeClr val="bg1">
                        <a:alpha val="60000"/>
                      </a:schemeClr>
                    </a:glow>
                  </a:effectLst>
                  <a:latin typeface="微軟正黑體" pitchFamily="34" charset="-120"/>
                  <a:ea typeface="微軟正黑體" pitchFamily="34" charset="-120"/>
                </a:rPr>
                <a:t>公文無紙化建置案</a:t>
              </a:r>
              <a:endParaRPr kumimoji="0" lang="en-US" altLang="zh-TW" sz="1200" b="1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  <p:pic>
          <p:nvPicPr>
            <p:cNvPr id="1036" name="圖片 8"/>
            <p:cNvPicPr>
              <a:picLocks noChangeAspect="1"/>
            </p:cNvPicPr>
            <p:nvPr userDrawn="1"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7074663" y="296616"/>
              <a:ext cx="607114" cy="6116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9" r:id="rId2"/>
    <p:sldLayoutId id="2147483658" r:id="rId3"/>
    <p:sldLayoutId id="2147483657" r:id="rId4"/>
    <p:sldLayoutId id="2147483656" r:id="rId5"/>
    <p:sldLayoutId id="2147483655" r:id="rId6"/>
    <p:sldLayoutId id="2147483654" r:id="rId7"/>
    <p:sldLayoutId id="2147483653" r:id="rId8"/>
    <p:sldLayoutId id="2147483652" r:id="rId9"/>
    <p:sldLayoutId id="2147483651" r:id="rId10"/>
    <p:sldLayoutId id="2147483650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2"/>
          <p:cNvPicPr>
            <a:picLocks noChangeAspect="1" noChangeArrowheads="1"/>
          </p:cNvPicPr>
          <p:nvPr/>
        </p:nvPicPr>
        <p:blipFill>
          <a:blip r:embed="rId2" cstate="print"/>
          <a:srcRect l="26964" t="44229" r="15511" b="36050"/>
          <a:stretch>
            <a:fillRect/>
          </a:stretch>
        </p:blipFill>
        <p:spPr bwMode="auto">
          <a:xfrm>
            <a:off x="314325" y="5202238"/>
            <a:ext cx="4437063" cy="141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2" name="標題 1"/>
          <p:cNvSpPr>
            <a:spLocks/>
          </p:cNvSpPr>
          <p:nvPr/>
        </p:nvSpPr>
        <p:spPr bwMode="auto">
          <a:xfrm>
            <a:off x="326575" y="5079002"/>
            <a:ext cx="5973989" cy="136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spcBef>
                <a:spcPts val="600"/>
              </a:spcBef>
            </a:pPr>
            <a:r>
              <a:rPr kumimoji="0" lang="zh-TW" altLang="en-US" sz="4000" b="1" spc="100" dirty="0" smtClean="0">
                <a:latin typeface="標楷體" pitchFamily="65" charset="-120"/>
                <a:ea typeface="標楷體" pitchFamily="65" charset="-120"/>
              </a:rPr>
              <a:t>承辦人及審稿人員說明會</a:t>
            </a:r>
            <a:endParaRPr kumimoji="0" lang="zh-TW" altLang="en-US" sz="4000" b="1" spc="1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5363" name="標題 1"/>
          <p:cNvSpPr>
            <a:spLocks/>
          </p:cNvSpPr>
          <p:nvPr/>
        </p:nvSpPr>
        <p:spPr bwMode="auto">
          <a:xfrm>
            <a:off x="6178731" y="5917474"/>
            <a:ext cx="2965269" cy="9405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kumimoji="0" lang="zh-TW" altLang="en-US" sz="3200" b="1" dirty="0">
                <a:latin typeface="標楷體" pitchFamily="65" charset="-120"/>
                <a:ea typeface="標楷體" pitchFamily="65" charset="-120"/>
              </a:rPr>
              <a:t> </a:t>
            </a:r>
            <a:r>
              <a:rPr kumimoji="0" lang="en-US" altLang="zh-TW" sz="2400" b="1" dirty="0" smtClean="0">
                <a:latin typeface="標楷體" pitchFamily="65" charset="-120"/>
                <a:ea typeface="標楷體" pitchFamily="65" charset="-120"/>
              </a:rPr>
              <a:t> </a:t>
            </a:r>
            <a:endParaRPr kumimoji="0" lang="zh-TW" altLang="en-US" sz="2400" b="1" dirty="0"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3404943-9E52-4A10-BE17-963FD30746FA}" type="slidenum">
              <a:rPr lang="zh-TW" altLang="en-US" smtClean="0"/>
              <a:pPr>
                <a:defRPr/>
              </a:pPr>
              <a:t>2</a:t>
            </a:fld>
            <a:endParaRPr lang="zh-TW" altLang="en-US"/>
          </a:p>
        </p:txBody>
      </p:sp>
      <p:sp>
        <p:nvSpPr>
          <p:cNvPr id="3" name="矩形 2"/>
          <p:cNvSpPr/>
          <p:nvPr/>
        </p:nvSpPr>
        <p:spPr>
          <a:xfrm>
            <a:off x="0" y="856357"/>
            <a:ext cx="914400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0" lang="zh-TW" altLang="zh-TW" sz="24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除</a:t>
            </a:r>
            <a:r>
              <a:rPr kumimoji="0" lang="zh-TW" altLang="zh-TW" sz="24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以下特殊情形以紙本簽核外，其餘公文一律走線上簽核</a:t>
            </a:r>
            <a:r>
              <a:rPr kumimoji="0" lang="zh-TW" altLang="zh-TW" sz="24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。</a:t>
            </a:r>
            <a:endParaRPr kumimoji="0" lang="en-US" altLang="zh-TW" sz="2400" b="1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kumimoji="0" lang="zh-TW" altLang="zh-TW" sz="24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下列</a:t>
            </a:r>
            <a:r>
              <a:rPr kumimoji="0" lang="zh-TW" altLang="zh-TW" sz="24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公文請以</a:t>
            </a:r>
            <a:r>
              <a:rPr kumimoji="0" lang="zh-TW" altLang="zh-TW" sz="2400" b="1" i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紙本</a:t>
            </a:r>
            <a:r>
              <a:rPr kumimoji="0" lang="zh-TW" altLang="zh-TW" sz="24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方式簽核及歸檔，說明如下：</a:t>
            </a:r>
          </a:p>
          <a:p>
            <a:pPr marL="914400" lvl="1" indent="-457200">
              <a:buFont typeface="+mj-lt"/>
              <a:buAutoNum type="arabicPeriod"/>
            </a:pPr>
            <a:r>
              <a:rPr kumimoji="0" lang="zh-TW" altLang="zh-TW" sz="24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附件為附有實體附件（如原始憑證、須用印之表冊、收據、有價證券、支票、現金、磁片、磁帶、實體物品）；惟表單如能以附件夾帶方式陳核者，得採用線上簽核。</a:t>
            </a:r>
          </a:p>
          <a:p>
            <a:pPr marL="914400" lvl="1" indent="-457200">
              <a:buFont typeface="+mj-lt"/>
              <a:buAutoNum type="arabicPeriod"/>
            </a:pPr>
            <a:r>
              <a:rPr kumimoji="0" lang="zh-TW" altLang="zh-TW" sz="24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保存年限為永久之公文。</a:t>
            </a:r>
          </a:p>
          <a:p>
            <a:pPr marL="914400" lvl="1" indent="-457200">
              <a:buFont typeface="+mj-lt"/>
              <a:buAutoNum type="arabicPeriod"/>
            </a:pPr>
            <a:r>
              <a:rPr kumimoji="0" lang="zh-TW" altLang="zh-TW" sz="24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公文附件尺寸大，無法掃描之文件者。</a:t>
            </a:r>
          </a:p>
          <a:p>
            <a:pPr marL="914400" lvl="1" indent="-457200">
              <a:buFont typeface="+mj-lt"/>
              <a:buAutoNum type="arabicPeriod"/>
            </a:pPr>
            <a:r>
              <a:rPr kumimoji="0" lang="zh-TW" altLang="zh-TW" sz="24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公文實體附件頁數多，超過</a:t>
            </a:r>
            <a:r>
              <a:rPr kumimoji="0" lang="en-US" altLang="zh-TW" sz="24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20</a:t>
            </a:r>
            <a:r>
              <a:rPr kumimoji="0" lang="zh-TW" altLang="zh-TW" sz="24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（含）頁以上者，例如書籍…等。</a:t>
            </a:r>
          </a:p>
          <a:p>
            <a:pPr marL="914400" lvl="1" indent="-457200">
              <a:buFont typeface="+mj-lt"/>
              <a:buAutoNum type="arabicPeriod"/>
            </a:pPr>
            <a:r>
              <a:rPr kumimoji="0" lang="zh-TW" altLang="zh-TW" sz="24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機密等級為「密」等以上之機密文書或其他陳核過程需保密之公文。</a:t>
            </a:r>
          </a:p>
          <a:p>
            <a:pPr marL="914400" lvl="1" indent="-457200">
              <a:buFont typeface="+mj-lt"/>
              <a:buAutoNum type="arabicPeriod"/>
            </a:pPr>
            <a:r>
              <a:rPr kumimoji="0" lang="zh-TW" altLang="zh-TW" sz="24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電子交換發文之函稿附件電子檔總和超過</a:t>
            </a:r>
            <a:r>
              <a:rPr kumimoji="0" lang="en-US" altLang="zh-TW" sz="24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2MB</a:t>
            </a:r>
            <a:r>
              <a:rPr kumimoji="0" lang="zh-TW" altLang="zh-TW" sz="24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，不發文之公文附件電子檔總和超過</a:t>
            </a:r>
            <a:r>
              <a:rPr kumimoji="0" lang="en-US" altLang="zh-TW" sz="24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15MB</a:t>
            </a:r>
            <a:r>
              <a:rPr kumimoji="0" lang="zh-TW" altLang="zh-TW" sz="24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者。</a:t>
            </a:r>
          </a:p>
          <a:p>
            <a:pPr marL="914400" lvl="1" indent="-457200">
              <a:buFont typeface="+mj-lt"/>
              <a:buAutoNum type="arabicPeriod"/>
            </a:pPr>
            <a:r>
              <a:rPr kumimoji="0" lang="zh-TW" altLang="zh-TW" sz="24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本系統無法運作時，急要公文或特殊公文得採紙本簽核；如因特殊事由，經簽核主管同意後，亦得採紙本簽核。</a:t>
            </a:r>
          </a:p>
          <a:p>
            <a:endParaRPr kumimoji="0" lang="zh-TW" altLang="en-US" sz="2400" b="1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0" y="0"/>
            <a:ext cx="792935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0" lang="zh-TW" altLang="zh-TW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電子</a:t>
            </a:r>
            <a:r>
              <a:rPr kumimoji="0" lang="zh-TW" altLang="zh-TW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公文線上簽核系統使用條件：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6" name="Rectangle 4"/>
          <p:cNvSpPr>
            <a:spLocks noChangeArrowheads="1"/>
          </p:cNvSpPr>
          <p:nvPr/>
        </p:nvSpPr>
        <p:spPr bwMode="auto">
          <a:xfrm>
            <a:off x="444500" y="1300163"/>
            <a:ext cx="8021638" cy="51552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buFont typeface="Wingdings" pitchFamily="2" charset="2"/>
              <a:buChar char="Ø"/>
            </a:pPr>
            <a:r>
              <a:rPr kumimoji="0" lang="zh-TW" altLang="en-US" sz="3200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承辦人及審稿人員說明會</a:t>
            </a:r>
            <a:endParaRPr kumimoji="0" lang="zh-TW" altLang="en-US" sz="3200" b="1" spc="100" dirty="0">
              <a:solidFill>
                <a:srgbClr val="FF0066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spcBef>
                <a:spcPts val="600"/>
              </a:spcBef>
            </a:pPr>
            <a:r>
              <a:rPr lang="en-US" altLang="zh-TW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1.</a:t>
            </a:r>
            <a:r>
              <a:rPr lang="zh-TW" altLang="en-US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資料夾說明</a:t>
            </a:r>
          </a:p>
          <a:p>
            <a:pPr>
              <a:spcBef>
                <a:spcPts val="600"/>
              </a:spcBef>
            </a:pPr>
            <a:r>
              <a:rPr lang="en-US" altLang="zh-TW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2.</a:t>
            </a:r>
            <a:r>
              <a:rPr lang="zh-TW" altLang="en-US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個人資料維護</a:t>
            </a:r>
          </a:p>
          <a:p>
            <a:pPr>
              <a:spcBef>
                <a:spcPts val="600"/>
              </a:spcBef>
            </a:pPr>
            <a:r>
              <a:rPr lang="en-US" altLang="zh-TW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3.</a:t>
            </a:r>
            <a:r>
              <a:rPr lang="zh-TW" altLang="en-US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設定代理作業</a:t>
            </a:r>
          </a:p>
          <a:p>
            <a:pPr>
              <a:spcBef>
                <a:spcPts val="600"/>
              </a:spcBef>
            </a:pPr>
            <a:r>
              <a:rPr lang="en-US" altLang="zh-TW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4.</a:t>
            </a:r>
            <a:r>
              <a:rPr lang="zh-TW" altLang="en-US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臨時憑證申請及補簽</a:t>
            </a:r>
          </a:p>
          <a:p>
            <a:pPr>
              <a:spcBef>
                <a:spcPts val="600"/>
              </a:spcBef>
            </a:pPr>
            <a:r>
              <a:rPr lang="en-US" altLang="zh-TW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5.</a:t>
            </a:r>
            <a:r>
              <a:rPr lang="zh-TW" altLang="en-US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展期申請</a:t>
            </a:r>
          </a:p>
          <a:p>
            <a:pPr>
              <a:spcBef>
                <a:spcPts val="600"/>
              </a:spcBef>
            </a:pPr>
            <a:r>
              <a:rPr lang="en-US" altLang="zh-TW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6.</a:t>
            </a:r>
            <a:r>
              <a:rPr lang="zh-TW" altLang="en-US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調案申請</a:t>
            </a:r>
            <a:endParaRPr lang="en-US" altLang="zh-TW" b="1" spc="100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spcBef>
                <a:spcPts val="600"/>
              </a:spcBef>
            </a:pPr>
            <a:r>
              <a:rPr lang="en-US" altLang="zh-TW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7.</a:t>
            </a:r>
            <a:r>
              <a:rPr lang="zh-TW" altLang="en-US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電子公布欄刊登及查詢</a:t>
            </a:r>
            <a:endParaRPr lang="en-US" altLang="zh-TW" b="1" spc="100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spcBef>
                <a:spcPts val="600"/>
              </a:spcBef>
            </a:pPr>
            <a:r>
              <a:rPr lang="en-US" altLang="zh-TW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8.</a:t>
            </a:r>
            <a:r>
              <a:rPr lang="zh-TW" altLang="en-US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郵寄作業</a:t>
            </a:r>
          </a:p>
          <a:p>
            <a:pPr>
              <a:spcBef>
                <a:spcPts val="600"/>
              </a:spcBef>
            </a:pPr>
            <a:endParaRPr lang="zh-TW" altLang="en-US" b="1" spc="100" dirty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3077029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kumimoji="0" lang="zh-TW" altLang="en-US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課程內容</a:t>
            </a:r>
            <a:endParaRPr kumimoji="0" lang="en-US" altLang="zh-TW" sz="3000" b="1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6" name="Rectangle 4"/>
          <p:cNvSpPr>
            <a:spLocks noChangeArrowheads="1"/>
          </p:cNvSpPr>
          <p:nvPr/>
        </p:nvSpPr>
        <p:spPr bwMode="auto">
          <a:xfrm>
            <a:off x="0" y="869088"/>
            <a:ext cx="8021638" cy="1031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buFont typeface="Wingdings" pitchFamily="2" charset="2"/>
              <a:buChar char="Ø"/>
            </a:pPr>
            <a:r>
              <a:rPr lang="zh-TW" altLang="en-US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待簽收</a:t>
            </a:r>
            <a:endParaRPr lang="en-US" altLang="zh-TW" b="1" spc="100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spcBef>
                <a:spcPts val="600"/>
              </a:spcBef>
            </a:pPr>
            <a:endParaRPr lang="zh-TW" altLang="en-US" b="1" spc="100" dirty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0" y="121647"/>
            <a:ext cx="273664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1.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資料夾說明</a:t>
            </a:r>
            <a:endParaRPr kumimoji="0" lang="zh-TW" altLang="en-US" sz="3000" b="1" dirty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88274" y="1421209"/>
            <a:ext cx="7067005" cy="49916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6" name="Rectangle 4"/>
          <p:cNvSpPr>
            <a:spLocks noChangeArrowheads="1"/>
          </p:cNvSpPr>
          <p:nvPr/>
        </p:nvSpPr>
        <p:spPr bwMode="auto">
          <a:xfrm>
            <a:off x="0" y="869088"/>
            <a:ext cx="8021638" cy="1031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buFont typeface="Wingdings" pitchFamily="2" charset="2"/>
              <a:buChar char="Ø"/>
            </a:pPr>
            <a:r>
              <a:rPr lang="zh-TW" altLang="en-US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承辦中</a:t>
            </a:r>
            <a:endParaRPr lang="en-US" altLang="zh-TW" b="1" spc="100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spcBef>
                <a:spcPts val="600"/>
              </a:spcBef>
            </a:pPr>
            <a:endParaRPr lang="zh-TW" altLang="en-US" b="1" spc="100" dirty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0" y="121647"/>
            <a:ext cx="273664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1.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資料夾說明</a:t>
            </a:r>
            <a:endParaRPr kumimoji="0" lang="zh-TW" altLang="en-US" sz="3000" b="1" dirty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8386" y="1457190"/>
            <a:ext cx="7617505" cy="49044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6" name="Rectangle 4"/>
          <p:cNvSpPr>
            <a:spLocks noChangeArrowheads="1"/>
          </p:cNvSpPr>
          <p:nvPr/>
        </p:nvSpPr>
        <p:spPr bwMode="auto">
          <a:xfrm>
            <a:off x="0" y="869088"/>
            <a:ext cx="8021638" cy="1031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buFont typeface="Wingdings" pitchFamily="2" charset="2"/>
              <a:buChar char="Ø"/>
            </a:pPr>
            <a:r>
              <a:rPr lang="zh-TW" altLang="en-US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待結案</a:t>
            </a:r>
            <a:endParaRPr lang="en-US" altLang="zh-TW" b="1" spc="100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spcBef>
                <a:spcPts val="600"/>
              </a:spcBef>
            </a:pPr>
            <a:endParaRPr lang="zh-TW" altLang="en-US" b="1" spc="100" dirty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0" y="121647"/>
            <a:ext cx="273664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1.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資料夾說明</a:t>
            </a:r>
            <a:endParaRPr kumimoji="0" lang="zh-TW" altLang="en-US" sz="3000" b="1" dirty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198" y="1693274"/>
            <a:ext cx="8498593" cy="40715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6" name="Rectangle 4"/>
          <p:cNvSpPr>
            <a:spLocks noChangeArrowheads="1"/>
          </p:cNvSpPr>
          <p:nvPr/>
        </p:nvSpPr>
        <p:spPr bwMode="auto">
          <a:xfrm>
            <a:off x="0" y="869088"/>
            <a:ext cx="8021638" cy="1031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buFont typeface="Wingdings" pitchFamily="2" charset="2"/>
              <a:buChar char="Ø"/>
            </a:pPr>
            <a:r>
              <a:rPr lang="zh-TW" altLang="en-US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受會案件</a:t>
            </a:r>
            <a:endParaRPr lang="en-US" altLang="zh-TW" b="1" spc="100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spcBef>
                <a:spcPts val="600"/>
              </a:spcBef>
            </a:pPr>
            <a:endParaRPr lang="zh-TW" altLang="en-US" b="1" spc="100" dirty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0" y="121647"/>
            <a:ext cx="273664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1.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資料夾說明</a:t>
            </a:r>
            <a:endParaRPr kumimoji="0" lang="zh-TW" altLang="en-US" sz="3000" b="1" dirty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2601" y="1691639"/>
            <a:ext cx="7610304" cy="32983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6" name="Rectangle 4"/>
          <p:cNvSpPr>
            <a:spLocks noChangeArrowheads="1"/>
          </p:cNvSpPr>
          <p:nvPr/>
        </p:nvSpPr>
        <p:spPr bwMode="auto">
          <a:xfrm>
            <a:off x="0" y="869088"/>
            <a:ext cx="8021638" cy="1031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buFont typeface="Wingdings" pitchFamily="2" charset="2"/>
              <a:buChar char="Ø"/>
            </a:pPr>
            <a:r>
              <a:rPr lang="zh-TW" altLang="en-US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待歸檔</a:t>
            </a:r>
            <a:endParaRPr lang="en-US" altLang="zh-TW" b="1" spc="100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spcBef>
                <a:spcPts val="600"/>
              </a:spcBef>
            </a:pPr>
            <a:endParaRPr lang="zh-TW" altLang="en-US" b="1" spc="100" dirty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0" y="121647"/>
            <a:ext cx="273664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1.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資料夾說明</a:t>
            </a:r>
            <a:endParaRPr kumimoji="0" lang="zh-TW" altLang="en-US" sz="3000" b="1" dirty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5578" y="1448888"/>
            <a:ext cx="7511142" cy="47287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6" name="Rectangle 4"/>
          <p:cNvSpPr>
            <a:spLocks noChangeArrowheads="1"/>
          </p:cNvSpPr>
          <p:nvPr/>
        </p:nvSpPr>
        <p:spPr bwMode="auto">
          <a:xfrm>
            <a:off x="0" y="869088"/>
            <a:ext cx="8021638" cy="1031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buFont typeface="Wingdings" pitchFamily="2" charset="2"/>
              <a:buChar char="Ø"/>
            </a:pPr>
            <a:r>
              <a:rPr lang="zh-TW" altLang="en-US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待覆閱</a:t>
            </a:r>
            <a:endParaRPr lang="en-US" altLang="zh-TW" b="1" spc="100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spcBef>
                <a:spcPts val="600"/>
              </a:spcBef>
            </a:pPr>
            <a:endParaRPr lang="zh-TW" altLang="en-US" b="1" spc="100" dirty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0" y="121647"/>
            <a:ext cx="273664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1.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資料夾說明</a:t>
            </a:r>
            <a:endParaRPr kumimoji="0" lang="zh-TW" altLang="en-US" sz="3000" b="1" dirty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701" y="1577476"/>
            <a:ext cx="8437802" cy="3530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6" name="Rectangle 4"/>
          <p:cNvSpPr>
            <a:spLocks noChangeArrowheads="1"/>
          </p:cNvSpPr>
          <p:nvPr/>
        </p:nvSpPr>
        <p:spPr bwMode="auto">
          <a:xfrm>
            <a:off x="0" y="869088"/>
            <a:ext cx="8021638" cy="1031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buFont typeface="Wingdings" pitchFamily="2" charset="2"/>
              <a:buChar char="Ø"/>
            </a:pPr>
            <a:r>
              <a:rPr lang="zh-TW" altLang="en-US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表單核閱</a:t>
            </a:r>
            <a:endParaRPr lang="en-US" altLang="zh-TW" b="1" spc="100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spcBef>
                <a:spcPts val="600"/>
              </a:spcBef>
            </a:pPr>
            <a:endParaRPr lang="zh-TW" altLang="en-US" b="1" spc="100" dirty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0" y="121647"/>
            <a:ext cx="273664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1.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資料夾說明</a:t>
            </a:r>
            <a:endParaRPr kumimoji="0" lang="zh-TW" altLang="en-US" sz="3000" b="1" dirty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6631" y="1755593"/>
            <a:ext cx="8392820" cy="36785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6" name="Rectangle 4"/>
          <p:cNvSpPr>
            <a:spLocks noChangeArrowheads="1"/>
          </p:cNvSpPr>
          <p:nvPr/>
        </p:nvSpPr>
        <p:spPr bwMode="auto">
          <a:xfrm>
            <a:off x="-1" y="869089"/>
            <a:ext cx="8961121" cy="1031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zh-TW" altLang="en-US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位置：首頁→共通性作業→個人資料維護</a:t>
            </a:r>
            <a:endParaRPr lang="en-US" altLang="zh-TW" b="1" spc="100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spcBef>
                <a:spcPts val="600"/>
              </a:spcBef>
            </a:pPr>
            <a:endParaRPr lang="zh-TW" altLang="en-US" b="1" spc="100" dirty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0" y="121647"/>
            <a:ext cx="3159839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2.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個人資料維護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384663"/>
            <a:ext cx="9144000" cy="49769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6" name="Rectangle 4"/>
          <p:cNvSpPr>
            <a:spLocks noChangeArrowheads="1"/>
          </p:cNvSpPr>
          <p:nvPr/>
        </p:nvSpPr>
        <p:spPr bwMode="auto">
          <a:xfrm>
            <a:off x="0" y="869088"/>
            <a:ext cx="8961120" cy="1031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zh-TW" altLang="en-US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位置：首頁→共通性作業→設定代理作業</a:t>
            </a:r>
            <a:r>
              <a:rPr lang="en-US" altLang="zh-TW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個人</a:t>
            </a:r>
            <a:r>
              <a:rPr lang="en-US" altLang="zh-TW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)</a:t>
            </a:r>
          </a:p>
          <a:p>
            <a:pPr>
              <a:spcBef>
                <a:spcPts val="600"/>
              </a:spcBef>
            </a:pPr>
            <a:endParaRPr lang="zh-TW" altLang="en-US" b="1" spc="100" dirty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0" y="121647"/>
            <a:ext cx="3159839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3.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設定代理作業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364776"/>
            <a:ext cx="9144000" cy="506332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6" name="Rectangle 4"/>
          <p:cNvSpPr>
            <a:spLocks noChangeArrowheads="1"/>
          </p:cNvSpPr>
          <p:nvPr/>
        </p:nvSpPr>
        <p:spPr bwMode="auto">
          <a:xfrm>
            <a:off x="0" y="869088"/>
            <a:ext cx="8021638" cy="1031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zh-TW" altLang="en-US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位置：首頁→共通性作業→臨時憑證申請</a:t>
            </a:r>
            <a:endParaRPr lang="en-US" altLang="zh-TW" b="1" spc="100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spcBef>
                <a:spcPts val="600"/>
              </a:spcBef>
            </a:pPr>
            <a:endParaRPr lang="zh-TW" altLang="en-US" b="1" spc="100" dirty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0" y="121647"/>
            <a:ext cx="442941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4.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臨時憑證申請及補簽</a:t>
            </a: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04949"/>
            <a:ext cx="9144000" cy="5030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6" name="Rectangle 4"/>
          <p:cNvSpPr>
            <a:spLocks noChangeArrowheads="1"/>
          </p:cNvSpPr>
          <p:nvPr/>
        </p:nvSpPr>
        <p:spPr bwMode="auto">
          <a:xfrm>
            <a:off x="0" y="869088"/>
            <a:ext cx="8021638" cy="1031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zh-TW" altLang="en-US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位置</a:t>
            </a:r>
            <a:r>
              <a:rPr lang="zh-TW" altLang="en-US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：</a:t>
            </a:r>
            <a:r>
              <a:rPr lang="zh-TW" altLang="en-US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承辦人→待辦案件→待簽收</a:t>
            </a:r>
            <a:endParaRPr lang="en-US" altLang="zh-TW" b="1" spc="100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spcBef>
                <a:spcPts val="600"/>
              </a:spcBef>
            </a:pPr>
            <a:endParaRPr lang="zh-TW" altLang="en-US" b="1" spc="100" dirty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0" y="121647"/>
            <a:ext cx="442941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4.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臨時憑證申請及補簽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79644"/>
            <a:ext cx="9127982" cy="3460846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15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6" name="Rectangle 4"/>
          <p:cNvSpPr>
            <a:spLocks noChangeArrowheads="1"/>
          </p:cNvSpPr>
          <p:nvPr/>
        </p:nvSpPr>
        <p:spPr bwMode="auto">
          <a:xfrm>
            <a:off x="0" y="869088"/>
            <a:ext cx="8021638" cy="1031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zh-TW" altLang="en-US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位置</a:t>
            </a:r>
            <a:r>
              <a:rPr lang="zh-TW" altLang="en-US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：</a:t>
            </a:r>
            <a:r>
              <a:rPr lang="en-US" altLang="zh-TW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E-MAIL</a:t>
            </a:r>
            <a:endParaRPr lang="en-US" altLang="zh-TW" b="1" spc="100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spcBef>
                <a:spcPts val="600"/>
              </a:spcBef>
            </a:pPr>
            <a:endParaRPr lang="zh-TW" altLang="en-US" b="1" spc="100" dirty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0" y="121647"/>
            <a:ext cx="442941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4.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臨時憑證申請及補簽</a:t>
            </a: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7989" y="1372891"/>
            <a:ext cx="7943371" cy="4550238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16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6" name="Rectangle 4"/>
          <p:cNvSpPr>
            <a:spLocks noChangeArrowheads="1"/>
          </p:cNvSpPr>
          <p:nvPr/>
        </p:nvSpPr>
        <p:spPr bwMode="auto">
          <a:xfrm>
            <a:off x="0" y="869088"/>
            <a:ext cx="8987246" cy="1031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zh-TW" altLang="en-US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位置：首頁→共通性作業→臨時憑証補簽查詢作業</a:t>
            </a:r>
            <a:endParaRPr lang="en-US" altLang="zh-TW" b="1" spc="100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spcBef>
                <a:spcPts val="600"/>
              </a:spcBef>
            </a:pPr>
            <a:endParaRPr lang="zh-TW" altLang="en-US" b="1" spc="100" dirty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0" y="121647"/>
            <a:ext cx="442941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4.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臨時憑證申請及補簽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392072"/>
            <a:ext cx="9144000" cy="51725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17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6" name="Rectangle 4"/>
          <p:cNvSpPr>
            <a:spLocks noChangeArrowheads="1"/>
          </p:cNvSpPr>
          <p:nvPr/>
        </p:nvSpPr>
        <p:spPr bwMode="auto">
          <a:xfrm>
            <a:off x="0" y="869088"/>
            <a:ext cx="8021638" cy="1031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zh-TW" altLang="en-US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位置：首頁→表單申請→公文展期申請</a:t>
            </a:r>
            <a:endParaRPr lang="en-US" altLang="zh-TW" b="1" spc="100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spcBef>
                <a:spcPts val="600"/>
              </a:spcBef>
            </a:pPr>
            <a:endParaRPr lang="zh-TW" altLang="en-US" b="1" spc="100" dirty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0" y="121647"/>
            <a:ext cx="231345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5.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展期申請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1449976"/>
            <a:ext cx="9146081" cy="39188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18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6" name="Rectangle 4"/>
          <p:cNvSpPr>
            <a:spLocks noChangeArrowheads="1"/>
          </p:cNvSpPr>
          <p:nvPr/>
        </p:nvSpPr>
        <p:spPr bwMode="auto">
          <a:xfrm>
            <a:off x="0" y="869088"/>
            <a:ext cx="8021638" cy="1031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zh-TW" altLang="en-US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位置：首頁→表單申請→公文展期申請</a:t>
            </a:r>
            <a:endParaRPr lang="en-US" altLang="zh-TW" b="1" spc="100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spcBef>
                <a:spcPts val="600"/>
              </a:spcBef>
            </a:pPr>
            <a:endParaRPr lang="zh-TW" altLang="en-US" b="1" spc="100" dirty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0" y="121647"/>
            <a:ext cx="231345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5.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展期申請</a:t>
            </a:r>
          </a:p>
        </p:txBody>
      </p:sp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91885"/>
            <a:ext cx="9126672" cy="4438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19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6" name="Rectangle 4"/>
          <p:cNvSpPr>
            <a:spLocks noChangeArrowheads="1"/>
          </p:cNvSpPr>
          <p:nvPr/>
        </p:nvSpPr>
        <p:spPr bwMode="auto">
          <a:xfrm>
            <a:off x="0" y="869088"/>
            <a:ext cx="8021638" cy="1031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zh-TW" altLang="en-US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位置：首頁→表單申請→檔案目錄查詢及調閱</a:t>
            </a:r>
            <a:endParaRPr lang="en-US" altLang="zh-TW" b="1" spc="100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spcBef>
                <a:spcPts val="600"/>
              </a:spcBef>
            </a:pPr>
            <a:endParaRPr lang="zh-TW" altLang="en-US" b="1" spc="100" dirty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0" y="121647"/>
            <a:ext cx="231345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6.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調案申請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33015"/>
            <a:ext cx="9110125" cy="50633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20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6" name="Rectangle 4"/>
          <p:cNvSpPr>
            <a:spLocks noChangeArrowheads="1"/>
          </p:cNvSpPr>
          <p:nvPr/>
        </p:nvSpPr>
        <p:spPr bwMode="auto">
          <a:xfrm>
            <a:off x="0" y="869088"/>
            <a:ext cx="8021638" cy="1031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zh-TW" altLang="en-US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位置：首頁→表單申請→檔案目錄查詢及調閱</a:t>
            </a:r>
            <a:endParaRPr lang="en-US" altLang="zh-TW" b="1" spc="100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spcBef>
                <a:spcPts val="600"/>
              </a:spcBef>
            </a:pPr>
            <a:endParaRPr lang="zh-TW" altLang="en-US" b="1" spc="100" dirty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0" y="121647"/>
            <a:ext cx="231345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6.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調案申請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343025"/>
            <a:ext cx="9144000" cy="5139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21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6" name="Rectangle 4"/>
          <p:cNvSpPr>
            <a:spLocks noChangeArrowheads="1"/>
          </p:cNvSpPr>
          <p:nvPr/>
        </p:nvSpPr>
        <p:spPr bwMode="auto">
          <a:xfrm>
            <a:off x="-1" y="869088"/>
            <a:ext cx="8830491" cy="1031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zh-TW" altLang="en-US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位置：首頁→電子公佈欄→電子公佈欄維護作業</a:t>
            </a:r>
            <a:endParaRPr lang="en-US" altLang="zh-TW" b="1" spc="100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spcBef>
                <a:spcPts val="600"/>
              </a:spcBef>
            </a:pPr>
            <a:endParaRPr lang="zh-TW" altLang="en-US" b="1" spc="100" dirty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0" y="121647"/>
            <a:ext cx="485261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7.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電子公布欄刊登及查詢</a:t>
            </a: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988140"/>
            <a:ext cx="9136952" cy="2440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22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6" name="Rectangle 4"/>
          <p:cNvSpPr>
            <a:spLocks noChangeArrowheads="1"/>
          </p:cNvSpPr>
          <p:nvPr/>
        </p:nvSpPr>
        <p:spPr bwMode="auto">
          <a:xfrm>
            <a:off x="-1" y="869088"/>
            <a:ext cx="8830491" cy="1031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zh-TW" altLang="en-US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位置：首頁→電子公佈欄→電子公佈欄維護作業</a:t>
            </a:r>
            <a:endParaRPr lang="en-US" altLang="zh-TW" b="1" spc="100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spcBef>
                <a:spcPts val="600"/>
              </a:spcBef>
            </a:pPr>
            <a:endParaRPr lang="zh-TW" altLang="en-US" b="1" spc="100" dirty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0" y="121647"/>
            <a:ext cx="485261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7.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電子公布欄刊登及查詢</a:t>
            </a: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16789"/>
            <a:ext cx="8963025" cy="479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23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6" name="Rectangle 4"/>
          <p:cNvSpPr>
            <a:spLocks noChangeArrowheads="1"/>
          </p:cNvSpPr>
          <p:nvPr/>
        </p:nvSpPr>
        <p:spPr bwMode="auto">
          <a:xfrm>
            <a:off x="-1" y="869088"/>
            <a:ext cx="8830491" cy="1031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zh-TW" altLang="en-US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位置</a:t>
            </a:r>
            <a:r>
              <a:rPr lang="zh-TW" altLang="en-US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：承辦人</a:t>
            </a:r>
            <a:r>
              <a:rPr lang="zh-TW" altLang="en-US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→</a:t>
            </a:r>
            <a:r>
              <a:rPr lang="zh-TW" altLang="en-US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郵件寄件登錄</a:t>
            </a:r>
            <a:endParaRPr lang="en-US" altLang="zh-TW" b="1" spc="100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spcBef>
                <a:spcPts val="600"/>
              </a:spcBef>
            </a:pPr>
            <a:endParaRPr lang="zh-TW" altLang="en-US" b="1" spc="100" dirty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0" y="121647"/>
            <a:ext cx="231345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8.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郵寄作業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780961"/>
            <a:ext cx="9144000" cy="2695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24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6" name="Rectangle 4"/>
          <p:cNvSpPr>
            <a:spLocks noChangeArrowheads="1"/>
          </p:cNvSpPr>
          <p:nvPr/>
        </p:nvSpPr>
        <p:spPr bwMode="auto">
          <a:xfrm>
            <a:off x="-1" y="869088"/>
            <a:ext cx="8830491" cy="1031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zh-TW" altLang="en-US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位置</a:t>
            </a:r>
            <a:r>
              <a:rPr lang="zh-TW" altLang="en-US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：承辦人</a:t>
            </a:r>
            <a:r>
              <a:rPr lang="zh-TW" altLang="en-US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→</a:t>
            </a:r>
            <a:r>
              <a:rPr lang="zh-TW" altLang="en-US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郵件寄件登錄</a:t>
            </a:r>
            <a:endParaRPr lang="en-US" altLang="zh-TW" b="1" spc="100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spcBef>
                <a:spcPts val="600"/>
              </a:spcBef>
            </a:pPr>
            <a:endParaRPr lang="zh-TW" altLang="en-US" b="1" spc="100" dirty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0" y="121647"/>
            <a:ext cx="231345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8.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郵寄作業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935850"/>
            <a:ext cx="9079197" cy="2758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25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6" name="Rectangle 4"/>
          <p:cNvSpPr>
            <a:spLocks noChangeArrowheads="1"/>
          </p:cNvSpPr>
          <p:nvPr/>
        </p:nvSpPr>
        <p:spPr bwMode="auto">
          <a:xfrm>
            <a:off x="-1" y="869088"/>
            <a:ext cx="8830491" cy="1031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zh-TW" altLang="en-US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位置</a:t>
            </a:r>
            <a:r>
              <a:rPr lang="zh-TW" altLang="en-US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：承辦人</a:t>
            </a:r>
            <a:r>
              <a:rPr lang="zh-TW" altLang="en-US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→</a:t>
            </a:r>
            <a:r>
              <a:rPr lang="zh-TW" altLang="en-US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郵件寄件登錄</a:t>
            </a:r>
            <a:endParaRPr lang="en-US" altLang="zh-TW" b="1" spc="100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spcBef>
                <a:spcPts val="600"/>
              </a:spcBef>
            </a:pPr>
            <a:endParaRPr lang="zh-TW" altLang="en-US" b="1" spc="100" dirty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0" y="121647"/>
            <a:ext cx="231345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8.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郵寄作業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1361294"/>
            <a:ext cx="9143999" cy="48757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7413</TotalTime>
  <Words>596</Words>
  <Application>Microsoft Office PowerPoint</Application>
  <PresentationFormat>如螢幕大小 (4:3)</PresentationFormat>
  <Paragraphs>90</Paragraphs>
  <Slides>25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25</vt:i4>
      </vt:variant>
    </vt:vector>
  </HeadingPairs>
  <TitlesOfParts>
    <vt:vector size="26" baseType="lpstr">
      <vt:lpstr>Office 佈景主題</vt:lpstr>
      <vt:lpstr>投影片 1</vt:lpstr>
      <vt:lpstr>投影片 2</vt:lpstr>
      <vt:lpstr>投影片 3</vt:lpstr>
      <vt:lpstr>投影片 4</vt:lpstr>
      <vt:lpstr>投影片 5</vt:lpstr>
      <vt:lpstr>投影片 6</vt:lpstr>
      <vt:lpstr>投影片 7</vt:lpstr>
      <vt:lpstr>投影片 8</vt:lpstr>
      <vt:lpstr>投影片 9</vt:lpstr>
      <vt:lpstr>投影片 10</vt:lpstr>
      <vt:lpstr>投影片 11</vt:lpstr>
      <vt:lpstr>投影片 12</vt:lpstr>
      <vt:lpstr>投影片 13</vt:lpstr>
      <vt:lpstr>投影片 14</vt:lpstr>
      <vt:lpstr>投影片 15</vt:lpstr>
      <vt:lpstr>投影片 16</vt:lpstr>
      <vt:lpstr>投影片 17</vt:lpstr>
      <vt:lpstr>投影片 18</vt:lpstr>
      <vt:lpstr>投影片 19</vt:lpstr>
      <vt:lpstr>投影片 20</vt:lpstr>
      <vt:lpstr>投影片 21</vt:lpstr>
      <vt:lpstr>投影片 22</vt:lpstr>
      <vt:lpstr>投影片 23</vt:lpstr>
      <vt:lpstr>投影片 24</vt:lpstr>
      <vt:lpstr>投影片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Ina</dc:creator>
  <cp:lastModifiedBy>Ina</cp:lastModifiedBy>
  <cp:revision>440</cp:revision>
  <cp:lastPrinted>2013-07-11T06:53:02Z</cp:lastPrinted>
  <dcterms:created xsi:type="dcterms:W3CDTF">2012-03-19T03:39:25Z</dcterms:created>
  <dcterms:modified xsi:type="dcterms:W3CDTF">2014-04-21T08:28:53Z</dcterms:modified>
</cp:coreProperties>
</file>