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325" r:id="rId2"/>
    <p:sldId id="434" r:id="rId3"/>
    <p:sldId id="369" r:id="rId4"/>
    <p:sldId id="370" r:id="rId5"/>
    <p:sldId id="372" r:id="rId6"/>
    <p:sldId id="398" r:id="rId7"/>
    <p:sldId id="399" r:id="rId8"/>
    <p:sldId id="400" r:id="rId9"/>
    <p:sldId id="397" r:id="rId10"/>
    <p:sldId id="396" r:id="rId11"/>
    <p:sldId id="401" r:id="rId12"/>
    <p:sldId id="408" r:id="rId13"/>
    <p:sldId id="409" r:id="rId14"/>
    <p:sldId id="410" r:id="rId15"/>
    <p:sldId id="411" r:id="rId16"/>
    <p:sldId id="412" r:id="rId17"/>
    <p:sldId id="413" r:id="rId18"/>
    <p:sldId id="414" r:id="rId19"/>
    <p:sldId id="402" r:id="rId20"/>
    <p:sldId id="403" r:id="rId21"/>
    <p:sldId id="404" r:id="rId22"/>
    <p:sldId id="405" r:id="rId23"/>
    <p:sldId id="415" r:id="rId24"/>
    <p:sldId id="416" r:id="rId25"/>
    <p:sldId id="418" r:id="rId26"/>
    <p:sldId id="417" r:id="rId27"/>
    <p:sldId id="419" r:id="rId28"/>
    <p:sldId id="426" r:id="rId29"/>
    <p:sldId id="420" r:id="rId30"/>
    <p:sldId id="421" r:id="rId31"/>
    <p:sldId id="429" r:id="rId32"/>
    <p:sldId id="430" r:id="rId33"/>
    <p:sldId id="422" r:id="rId34"/>
    <p:sldId id="427" r:id="rId35"/>
    <p:sldId id="428" r:id="rId36"/>
    <p:sldId id="423" r:id="rId37"/>
    <p:sldId id="431" r:id="rId38"/>
    <p:sldId id="432" r:id="rId39"/>
    <p:sldId id="433" r:id="rId40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3366FF"/>
    <a:srgbClr val="0000FF"/>
    <a:srgbClr val="FF9999"/>
    <a:srgbClr val="FF0066"/>
    <a:srgbClr val="6699FF"/>
    <a:srgbClr val="6600FF"/>
    <a:srgbClr val="006699"/>
    <a:srgbClr val="00CC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84" autoAdjust="0"/>
    <p:restoredTop sz="0" autoAdjust="0"/>
  </p:normalViewPr>
  <p:slideViewPr>
    <p:cSldViewPr snapToGrid="0">
      <p:cViewPr>
        <p:scale>
          <a:sx n="70" d="100"/>
          <a:sy n="70" d="100"/>
        </p:scale>
        <p:origin x="-1500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2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D584F33-43A1-4989-A462-8F4E86398630}" type="datetimeFigureOut">
              <a:rPr lang="zh-TW" altLang="en-US"/>
              <a:pPr>
                <a:defRPr/>
              </a:pPr>
              <a:t>2014/4/23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DB7E413-0927-4D89-9061-69BE224935E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C953F55-73FD-41F1-AE57-E5B2F9173590}" type="datetimeFigureOut">
              <a:rPr lang="zh-TW" altLang="en-US"/>
              <a:pPr>
                <a:defRPr/>
              </a:pPr>
              <a:t>2014/4/23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5CCE2BB-21CB-4BBC-8445-C53CF1D9D7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7"/>
          <p:cNvSpPr txBox="1">
            <a:spLocks noChangeArrowheads="1"/>
          </p:cNvSpPr>
          <p:nvPr userDrawn="1"/>
        </p:nvSpPr>
        <p:spPr bwMode="auto">
          <a:xfrm>
            <a:off x="1236663" y="3541713"/>
            <a:ext cx="6643687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101</a:t>
            </a:r>
            <a:r>
              <a:rPr kumimoji="0" lang="zh-TW" altLang="en-US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年度電子公文管理整合系統建置案</a:t>
            </a:r>
            <a:endParaRPr kumimoji="0" lang="en-US" altLang="zh-TW" sz="30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7"/>
          <p:cNvSpPr txBox="1">
            <a:spLocks noChangeArrowheads="1"/>
          </p:cNvSpPr>
          <p:nvPr userDrawn="1"/>
        </p:nvSpPr>
        <p:spPr bwMode="auto">
          <a:xfrm>
            <a:off x="212725" y="5289550"/>
            <a:ext cx="3894138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  報  人：黃閔雪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簡報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日期：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16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6" name="群組 18"/>
          <p:cNvGrpSpPr>
            <a:grpSpLocks/>
          </p:cNvGrpSpPr>
          <p:nvPr userDrawn="1"/>
        </p:nvGrpSpPr>
        <p:grpSpPr bwMode="auto">
          <a:xfrm>
            <a:off x="2373313" y="2874963"/>
            <a:ext cx="4354512" cy="635000"/>
            <a:chOff x="2480983" y="2821293"/>
            <a:chExt cx="4355182" cy="635375"/>
          </a:xfrm>
        </p:grpSpPr>
        <p:pic>
          <p:nvPicPr>
            <p:cNvPr id="7" name="圖片 16"/>
            <p:cNvPicPr>
              <a:picLocks noChangeAspect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0983" y="2821293"/>
              <a:ext cx="694399" cy="635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17"/>
            <p:cNvSpPr/>
            <p:nvPr userDrawn="1"/>
          </p:nvSpPr>
          <p:spPr>
            <a:xfrm>
              <a:off x="3189117" y="2861003"/>
              <a:ext cx="3647048" cy="5543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3000" b="1" dirty="0">
                  <a:solidFill>
                    <a:srgbClr val="3333CC"/>
                  </a:solidFill>
                  <a:latin typeface="微軟正黑體" pitchFamily="34" charset="-120"/>
                  <a:ea typeface="微軟正黑體" pitchFamily="34" charset="-120"/>
                </a:rPr>
                <a:t>國立臺灣科學教育館</a:t>
              </a:r>
              <a:endParaRPr kumimoji="0" lang="en-US" altLang="zh-TW" sz="30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pic>
        <p:nvPicPr>
          <p:cNvPr id="9" name="圖片 19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字方塊 21"/>
          <p:cNvSpPr txBox="1"/>
          <p:nvPr userDrawn="1"/>
        </p:nvSpPr>
        <p:spPr>
          <a:xfrm>
            <a:off x="557213" y="5078413"/>
            <a:ext cx="3592512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 報 人：周杰、黃閔雪</a:t>
            </a:r>
            <a:endParaRPr kumimoji="0" lang="en-US" altLang="zh-TW" sz="24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簡報日期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</a:p>
        </p:txBody>
      </p:sp>
      <p:grpSp>
        <p:nvGrpSpPr>
          <p:cNvPr id="11" name="群組 9"/>
          <p:cNvGrpSpPr>
            <a:grpSpLocks/>
          </p:cNvGrpSpPr>
          <p:nvPr userDrawn="1"/>
        </p:nvGrpSpPr>
        <p:grpSpPr bwMode="auto">
          <a:xfrm>
            <a:off x="2160588" y="1147763"/>
            <a:ext cx="5173662" cy="1143000"/>
            <a:chOff x="2652829" y="1147755"/>
            <a:chExt cx="5173672" cy="1142657"/>
          </a:xfrm>
        </p:grpSpPr>
        <p:pic>
          <p:nvPicPr>
            <p:cNvPr id="12" name="圖片 8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652829" y="1312805"/>
              <a:ext cx="969964" cy="977607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/>
              <a:ext uri="{91240B29-F687-4F45-9708-019B960494DF}"/>
            </a:extLst>
          </p:spPr>
        </p:pic>
        <p:grpSp>
          <p:nvGrpSpPr>
            <p:cNvPr id="13" name="群組 6"/>
            <p:cNvGrpSpPr>
              <a:grpSpLocks/>
            </p:cNvGrpSpPr>
            <p:nvPr userDrawn="1"/>
          </p:nvGrpSpPr>
          <p:grpSpPr bwMode="auto">
            <a:xfrm>
              <a:off x="3794627" y="1147755"/>
              <a:ext cx="4031874" cy="1105111"/>
              <a:chOff x="2889075" y="1281795"/>
              <a:chExt cx="4031874" cy="1105111"/>
            </a:xfrm>
          </p:grpSpPr>
          <p:sp>
            <p:nvSpPr>
              <p:cNvPr id="14" name="矩形 25"/>
              <p:cNvSpPr/>
              <p:nvPr userDrawn="1"/>
            </p:nvSpPr>
            <p:spPr>
              <a:xfrm>
                <a:off x="2889075" y="1281795"/>
                <a:ext cx="4031874" cy="11051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57150"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571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" name="矩形 23"/>
              <p:cNvSpPr/>
              <p:nvPr userDrawn="1"/>
            </p:nvSpPr>
            <p:spPr>
              <a:xfrm>
                <a:off x="2888691" y="1281795"/>
                <a:ext cx="4032258" cy="11045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0"/>
                    <a:solidFill>
                      <a:srgbClr val="006699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0"/>
                  <a:solidFill>
                    <a:srgbClr val="006699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grpSp>
        <p:nvGrpSpPr>
          <p:cNvPr id="16" name="群組 7"/>
          <p:cNvGrpSpPr>
            <a:grpSpLocks/>
          </p:cNvGrpSpPr>
          <p:nvPr userDrawn="1"/>
        </p:nvGrpSpPr>
        <p:grpSpPr bwMode="auto">
          <a:xfrm>
            <a:off x="1397000" y="2455863"/>
            <a:ext cx="6338888" cy="1308100"/>
            <a:chOff x="1348990" y="3332052"/>
            <a:chExt cx="6340198" cy="1307773"/>
          </a:xfrm>
        </p:grpSpPr>
        <p:sp>
          <p:nvSpPr>
            <p:cNvPr id="17" name="文字方塊 20"/>
            <p:cNvSpPr txBox="1"/>
            <p:nvPr userDrawn="1"/>
          </p:nvSpPr>
          <p:spPr>
            <a:xfrm>
              <a:off x="1348991" y="3332159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114300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1143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8" name="文字方塊 26"/>
            <p:cNvSpPr txBox="1"/>
            <p:nvPr userDrawn="1"/>
          </p:nvSpPr>
          <p:spPr>
            <a:xfrm>
              <a:off x="1348990" y="3332052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slope"/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0"/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0"/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19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C6E59-0F00-4D2C-ABD9-C93CCC15D375}" type="datetime1">
              <a:rPr lang="zh-TW" altLang="en-US"/>
              <a:pPr>
                <a:defRPr/>
              </a:pPr>
              <a:t>2014/4/23</a:t>
            </a:fld>
            <a:endParaRPr lang="zh-TW" altLang="en-US"/>
          </a:p>
        </p:txBody>
      </p:sp>
      <p:sp>
        <p:nvSpPr>
          <p:cNvPr id="20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A39E1-A050-41F5-B99E-2A76E4E77A1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FA8FC-6705-4E20-B56D-8A8B84969C8A}" type="datetime1">
              <a:rPr lang="zh-TW" altLang="en-US"/>
              <a:pPr>
                <a:defRPr/>
              </a:pPr>
              <a:t>2014/4/23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7DD9B-67F2-4EC4-8ED8-4F0CF4611B5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7B15C-254B-4995-8636-D1BF37F64A4E}" type="datetime1">
              <a:rPr lang="zh-TW" altLang="en-US"/>
              <a:pPr>
                <a:defRPr/>
              </a:pPr>
              <a:t>2014/4/23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E65A9-B43D-4495-8407-EB88C376935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FFD06-1D78-4E0A-8ACC-16A4854F6B4F}" type="datetime1">
              <a:rPr lang="zh-TW" altLang="en-US"/>
              <a:pPr>
                <a:defRPr/>
              </a:pPr>
              <a:t>2014/4/23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1D5D7-24E0-47B6-96B1-991E53E816F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95A0B-60FC-4527-BD0B-A076172D6245}" type="datetime1">
              <a:rPr lang="zh-TW" altLang="en-US"/>
              <a:pPr>
                <a:defRPr/>
              </a:pPr>
              <a:t>2014/4/23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F5CA2-7FB7-4C5E-A18D-BC07C8FCD21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F80A-41F4-4C3A-A511-90582454DF01}" type="datetime1">
              <a:rPr lang="zh-TW" altLang="en-US"/>
              <a:pPr>
                <a:defRPr/>
              </a:pPr>
              <a:t>2014/4/23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D053D-A358-472A-A323-97E637215D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DB882-B471-4632-B0EC-5795B06D0683}" type="datetime1">
              <a:rPr lang="zh-TW" altLang="en-US"/>
              <a:pPr>
                <a:defRPr/>
              </a:pPr>
              <a:t>2014/4/23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04943-9E52-4A10-BE17-963FD30746F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9B902-C801-452E-8D50-1A5932B942F9}" type="datetime1">
              <a:rPr lang="zh-TW" altLang="en-US"/>
              <a:pPr>
                <a:defRPr/>
              </a:pPr>
              <a:t>2014/4/23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CB505-9245-49BA-8C9F-DB5102496B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08640-E6F2-4F02-BA44-5CB45EBE1D65}" type="datetime1">
              <a:rPr lang="zh-TW" altLang="en-US"/>
              <a:pPr>
                <a:defRPr/>
              </a:pPr>
              <a:t>2014/4/23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D9541-A5DC-4525-840D-781F7C9818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386C5-DFA3-4245-AE61-A6048C519E34}" type="datetime1">
              <a:rPr lang="zh-TW" altLang="en-US"/>
              <a:pPr>
                <a:defRPr/>
              </a:pPr>
              <a:t>2014/4/23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716BD-0C3B-427E-AF01-E433DB1AD40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BC69F-BFC5-4FA0-9BFA-9F8257DBE22A}" type="datetime1">
              <a:rPr lang="zh-TW" altLang="en-US"/>
              <a:pPr>
                <a:defRPr/>
              </a:pPr>
              <a:t>2014/4/23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55131-6791-4C0E-A05A-03811484D4D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圖片 14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 userDrawn="1"/>
        </p:nvSpPr>
        <p:spPr>
          <a:xfrm>
            <a:off x="0" y="114300"/>
            <a:ext cx="9144000" cy="71913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29000"/>
                </a:schemeClr>
              </a:gs>
              <a:gs pos="100000">
                <a:schemeClr val="bg1">
                  <a:alpha val="82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800"/>
          </a:p>
        </p:txBody>
      </p:sp>
      <p:sp>
        <p:nvSpPr>
          <p:cNvPr id="102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A571C22-219D-423D-A515-264C35C9490E}" type="datetime1">
              <a:rPr lang="zh-TW" altLang="en-US"/>
              <a:pPr>
                <a:defRPr/>
              </a:pPr>
              <a:t>2014/4/23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0" y="6548438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b="1">
                <a:solidFill>
                  <a:srgbClr val="003399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068AAA53-B9F2-4A6D-98ED-2378569BCD3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033" name="圖片 9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22238" y="6573838"/>
            <a:ext cx="1179512" cy="20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4" name="群組 11"/>
          <p:cNvGrpSpPr>
            <a:grpSpLocks/>
          </p:cNvGrpSpPr>
          <p:nvPr userDrawn="1"/>
        </p:nvGrpSpPr>
        <p:grpSpPr bwMode="auto">
          <a:xfrm>
            <a:off x="7094538" y="149225"/>
            <a:ext cx="2017712" cy="611188"/>
            <a:chOff x="7074663" y="296616"/>
            <a:chExt cx="2018041" cy="611612"/>
          </a:xfrm>
        </p:grpSpPr>
        <p:sp>
          <p:nvSpPr>
            <p:cNvPr id="13" name="文字方塊 7"/>
            <p:cNvSpPr txBox="1">
              <a:spLocks noChangeArrowheads="1"/>
            </p:cNvSpPr>
            <p:nvPr userDrawn="1"/>
          </p:nvSpPr>
          <p:spPr bwMode="auto">
            <a:xfrm>
              <a:off x="7676932" y="358889"/>
              <a:ext cx="14157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國立高雄大學</a:t>
              </a:r>
              <a:endParaRPr kumimoji="0" lang="en-US" altLang="zh-TW" sz="1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12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1036" name="圖片 8"/>
            <p:cNvPicPr>
              <a:picLocks noChangeAspect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7074663" y="296616"/>
              <a:ext cx="607114" cy="611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 cstate="print"/>
          <a:srcRect l="26964" t="44229" r="15511" b="36050"/>
          <a:stretch>
            <a:fillRect/>
          </a:stretch>
        </p:blipFill>
        <p:spPr bwMode="auto">
          <a:xfrm>
            <a:off x="314325" y="5202238"/>
            <a:ext cx="4437063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標題 1"/>
          <p:cNvSpPr>
            <a:spLocks/>
          </p:cNvSpPr>
          <p:nvPr/>
        </p:nvSpPr>
        <p:spPr bwMode="auto">
          <a:xfrm>
            <a:off x="492125" y="5000625"/>
            <a:ext cx="48260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4000" b="1" dirty="0" smtClean="0">
                <a:latin typeface="標楷體" pitchFamily="65" charset="-120"/>
                <a:ea typeface="標楷體" pitchFamily="65" charset="-120"/>
              </a:rPr>
              <a:t>承辦人</a:t>
            </a:r>
            <a:endParaRPr kumimoji="0" lang="en-US" altLang="zh-TW" sz="40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363" name="標題 1"/>
          <p:cNvSpPr>
            <a:spLocks/>
          </p:cNvSpPr>
          <p:nvPr/>
        </p:nvSpPr>
        <p:spPr bwMode="auto">
          <a:xfrm>
            <a:off x="5743575" y="5410200"/>
            <a:ext cx="3097213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3200" b="1" dirty="0">
                <a:latin typeface="標楷體" pitchFamily="65" charset="-120"/>
                <a:ea typeface="標楷體" pitchFamily="65" charset="-120"/>
              </a:rPr>
              <a:t>  </a:t>
            </a:r>
            <a:endParaRPr kumimoji="0"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04943-9E52-4A10-BE17-963FD30746FA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0" y="856357"/>
            <a:ext cx="9144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除以下特殊情形以紙本簽核外，其餘公文一律走線上簽核。</a:t>
            </a:r>
            <a:endParaRPr kumimoji="0" lang="en-US" altLang="zh-TW" sz="24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下列公文請以</a:t>
            </a:r>
            <a:r>
              <a:rPr kumimoji="0" lang="zh-TW" altLang="zh-TW" sz="2400" b="1" i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紙本</a:t>
            </a: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方式簽核及歸檔，說明如下：</a:t>
            </a:r>
          </a:p>
          <a:p>
            <a:pPr marL="914400" lvl="1" indent="-457200">
              <a:buFont typeface="+mj-lt"/>
              <a:buAutoNum type="arabicPeriod"/>
            </a:pP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附件為附有實體附件（如原始憑證、須用印之表冊、收據、有價證券、支票、現金、磁片、磁帶、實體物品）；惟表單如能以附件夾帶方式陳核者，得採用線上簽核。</a:t>
            </a:r>
          </a:p>
          <a:p>
            <a:pPr marL="914400" lvl="1" indent="-457200">
              <a:buFont typeface="+mj-lt"/>
              <a:buAutoNum type="arabicPeriod"/>
            </a:pP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保存年限為永久之公文。</a:t>
            </a:r>
          </a:p>
          <a:p>
            <a:pPr marL="914400" lvl="1" indent="-457200">
              <a:buFont typeface="+mj-lt"/>
              <a:buAutoNum type="arabicPeriod"/>
            </a:pP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公文附件尺寸大，無法掃描之文件者。</a:t>
            </a:r>
          </a:p>
          <a:p>
            <a:pPr marL="914400" lvl="1" indent="-457200">
              <a:buFont typeface="+mj-lt"/>
              <a:buAutoNum type="arabicPeriod"/>
            </a:pP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公文實體附件頁數多，超過</a:t>
            </a:r>
            <a:r>
              <a:rPr kumimoji="0" lang="en-US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20</a:t>
            </a: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（含）頁以上者，例如書籍…等。</a:t>
            </a:r>
          </a:p>
          <a:p>
            <a:pPr marL="914400" lvl="1" indent="-457200">
              <a:buFont typeface="+mj-lt"/>
              <a:buAutoNum type="arabicPeriod"/>
            </a:pP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機密等級為「密」等以上之機密文書或其他陳核過程需保密之公文。</a:t>
            </a:r>
          </a:p>
          <a:p>
            <a:pPr marL="914400" lvl="1" indent="-457200">
              <a:buFont typeface="+mj-lt"/>
              <a:buAutoNum type="arabicPeriod"/>
            </a:pP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電子交換發文之函稿附件電子檔總和超過</a:t>
            </a:r>
            <a:r>
              <a:rPr kumimoji="0" lang="en-US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2MB</a:t>
            </a: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，不發文之公文附件電子檔總和超過</a:t>
            </a:r>
            <a:r>
              <a:rPr kumimoji="0" lang="en-US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15MB</a:t>
            </a: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者。</a:t>
            </a:r>
          </a:p>
          <a:p>
            <a:pPr marL="914400" lvl="1" indent="-457200">
              <a:buFont typeface="+mj-lt"/>
              <a:buAutoNum type="arabicPeriod"/>
            </a:pPr>
            <a:r>
              <a:rPr kumimoji="0"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本系統無法運作時，急要公文或特殊公文得採紙本簽核；如因特殊事由，經簽核主管同意後，亦得採紙本簽核。</a:t>
            </a:r>
          </a:p>
          <a:p>
            <a:endParaRPr kumimoji="0" lang="zh-TW" altLang="en-US" sz="24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792935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zh-TW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電子公文線上簽核系統使用條件：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44500" y="1300163"/>
            <a:ext cx="8021638" cy="4139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承辦人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來文簽收或退文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創簽稿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發文結案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6.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存查結案及歸檔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7.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受會公文</a:t>
            </a: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17235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課程內容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2624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來文簽收或退文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73457"/>
            <a:ext cx="7547889" cy="294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16902"/>
            <a:ext cx="9144000" cy="17055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文字方塊 5"/>
          <p:cNvSpPr txBox="1"/>
          <p:nvPr/>
        </p:nvSpPr>
        <p:spPr>
          <a:xfrm>
            <a:off x="-81889" y="3807721"/>
            <a:ext cx="977179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hangingPunct="0"/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如點選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退文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，選填入退文原因，再點選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確定存檔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】</a:t>
            </a:r>
            <a:endParaRPr lang="zh-TW" altLang="en-US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9"/>
          <p:cNvSpPr>
            <a:spLocks noGrp="1"/>
          </p:cNvSpPr>
          <p:nvPr>
            <p:ph type="title"/>
          </p:nvPr>
        </p:nvSpPr>
        <p:spPr>
          <a:xfrm>
            <a:off x="-1" y="901336"/>
            <a:ext cx="6165669" cy="581615"/>
          </a:xfrm>
        </p:spPr>
        <p:txBody>
          <a:bodyPr/>
          <a:lstStyle/>
          <a:p>
            <a:pPr algn="l">
              <a:buFont typeface="Wingdings" pitchFamily="2" charset="2"/>
              <a:buChar char="Ø"/>
            </a:pPr>
            <a:r>
              <a:rPr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簽核方式：紙，點選</a:t>
            </a:r>
            <a:r>
              <a:rPr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【</a:t>
            </a:r>
            <a:r>
              <a:rPr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簽辦</a:t>
            </a:r>
            <a:r>
              <a:rPr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】</a:t>
            </a:r>
            <a:endParaRPr lang="zh-TW" altLang="en-US" sz="3200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3999" y="200025"/>
            <a:ext cx="435718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紙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41010"/>
            <a:ext cx="9115031" cy="18292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矩形 10"/>
          <p:cNvSpPr/>
          <p:nvPr/>
        </p:nvSpPr>
        <p:spPr>
          <a:xfrm>
            <a:off x="0" y="3520087"/>
            <a:ext cx="30492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buFont typeface="Wingdings" pitchFamily="2" charset="2"/>
              <a:buChar char="Ø"/>
            </a:pPr>
            <a:r>
              <a:rPr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選擇公文格式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5205" y="3631475"/>
            <a:ext cx="5593842" cy="283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9"/>
          <p:cNvSpPr>
            <a:spLocks noGrp="1"/>
          </p:cNvSpPr>
          <p:nvPr>
            <p:ph type="title"/>
          </p:nvPr>
        </p:nvSpPr>
        <p:spPr>
          <a:xfrm>
            <a:off x="-13064" y="862147"/>
            <a:ext cx="6165669" cy="581615"/>
          </a:xfrm>
        </p:spPr>
        <p:txBody>
          <a:bodyPr/>
          <a:lstStyle/>
          <a:p>
            <a:pPr algn="l">
              <a:buFont typeface="Wingdings" pitchFamily="2" charset="2"/>
              <a:buChar char="Ø"/>
            </a:pPr>
            <a:r>
              <a:rPr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先設訂檔號</a:t>
            </a:r>
          </a:p>
        </p:txBody>
      </p:sp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76213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紙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419905"/>
            <a:ext cx="8660675" cy="24467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9491" y="2848248"/>
            <a:ext cx="6858000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直線單箭頭接點 13"/>
          <p:cNvCxnSpPr/>
          <p:nvPr/>
        </p:nvCxnSpPr>
        <p:spPr>
          <a:xfrm flipH="1">
            <a:off x="3187338" y="2390503"/>
            <a:ext cx="3879668" cy="2534194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9"/>
          <p:cNvSpPr>
            <a:spLocks noGrp="1"/>
          </p:cNvSpPr>
          <p:nvPr>
            <p:ph type="title"/>
          </p:nvPr>
        </p:nvSpPr>
        <p:spPr>
          <a:xfrm>
            <a:off x="-1" y="901336"/>
            <a:ext cx="6831875" cy="581615"/>
          </a:xfrm>
        </p:spPr>
        <p:txBody>
          <a:bodyPr/>
          <a:lstStyle/>
          <a:p>
            <a:pPr algn="l">
              <a:buFont typeface="Wingdings" pitchFamily="2" charset="2"/>
              <a:buChar char="Ø"/>
            </a:pPr>
            <a:r>
              <a:rPr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編輯文件內容，完成後點選</a:t>
            </a:r>
            <a:r>
              <a:rPr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[</a:t>
            </a:r>
            <a:r>
              <a:rPr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新增</a:t>
            </a:r>
            <a:r>
              <a:rPr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]</a:t>
            </a:r>
            <a:endParaRPr lang="zh-TW" altLang="en-US" sz="3200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3999" y="200025"/>
            <a:ext cx="553265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紙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037" y="1924866"/>
            <a:ext cx="8836018" cy="361378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9"/>
          <p:cNvSpPr>
            <a:spLocks noGrp="1"/>
          </p:cNvSpPr>
          <p:nvPr>
            <p:ph type="title"/>
          </p:nvPr>
        </p:nvSpPr>
        <p:spPr>
          <a:xfrm>
            <a:off x="-2" y="901336"/>
            <a:ext cx="9144002" cy="581615"/>
          </a:xfrm>
        </p:spPr>
        <p:txBody>
          <a:bodyPr/>
          <a:lstStyle/>
          <a:p>
            <a:pPr algn="l">
              <a:buFont typeface="Wingdings" pitchFamily="2" charset="2"/>
              <a:buChar char="Ø"/>
            </a:pPr>
            <a:r>
              <a:rPr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點選</a:t>
            </a:r>
            <a:r>
              <a:rPr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[</a:t>
            </a:r>
            <a:r>
              <a:rPr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列印</a:t>
            </a:r>
            <a:r>
              <a:rPr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預覽</a:t>
            </a:r>
            <a:r>
              <a:rPr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]</a:t>
            </a:r>
            <a:r>
              <a:rPr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， </a:t>
            </a:r>
            <a:r>
              <a:rPr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[</a:t>
            </a:r>
            <a:r>
              <a:rPr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列印紙本</a:t>
            </a:r>
            <a:r>
              <a:rPr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  <a:cs typeface="+mn-cs"/>
              </a:rPr>
              <a:t>]</a:t>
            </a:r>
            <a:endParaRPr lang="zh-TW" altLang="en-US" sz="3200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53636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紙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50447"/>
            <a:ext cx="9142887" cy="1171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0945" y="3872458"/>
            <a:ext cx="5081789" cy="97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直線單箭頭接點 8"/>
          <p:cNvCxnSpPr/>
          <p:nvPr/>
        </p:nvCxnSpPr>
        <p:spPr>
          <a:xfrm>
            <a:off x="2978333" y="2468881"/>
            <a:ext cx="613953" cy="169817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3999" y="200025"/>
            <a:ext cx="4099637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069" y="1587624"/>
            <a:ext cx="8461612" cy="18243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矩形 10"/>
          <p:cNvSpPr/>
          <p:nvPr/>
        </p:nvSpPr>
        <p:spPr>
          <a:xfrm>
            <a:off x="0" y="867742"/>
            <a:ext cx="6819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buFont typeface="Wingdings" pitchFamily="2" charset="2"/>
              <a:buChar char="Ø"/>
            </a:pPr>
            <a:r>
              <a:rPr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簽核方式：線，點選</a:t>
            </a:r>
            <a:r>
              <a:rPr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線上陳核</a:t>
            </a:r>
            <a:r>
              <a:rPr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】</a:t>
            </a:r>
            <a:endParaRPr lang="zh-TW" altLang="en-US" sz="3200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3601973"/>
            <a:ext cx="30492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buFont typeface="Wingdings" pitchFamily="2" charset="2"/>
              <a:buChar char="Ø"/>
            </a:pPr>
            <a:r>
              <a:rPr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選擇公文格式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0211" y="3820876"/>
            <a:ext cx="5373772" cy="273004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87246" y="1323691"/>
            <a:ext cx="615315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標題 9"/>
          <p:cNvSpPr txBox="1">
            <a:spLocks/>
          </p:cNvSpPr>
          <p:nvPr/>
        </p:nvSpPr>
        <p:spPr>
          <a:xfrm>
            <a:off x="-13064" y="862147"/>
            <a:ext cx="6165669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先設訂檔號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9491" y="2739066"/>
            <a:ext cx="6858000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直線單箭頭接點 8"/>
          <p:cNvCxnSpPr/>
          <p:nvPr/>
        </p:nvCxnSpPr>
        <p:spPr>
          <a:xfrm flipH="1">
            <a:off x="3070746" y="2088107"/>
            <a:ext cx="2975212" cy="272955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43549"/>
            <a:ext cx="9144000" cy="4562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-</a:t>
            </a: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主旨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592" y="2057755"/>
            <a:ext cx="9068144" cy="36060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-</a:t>
            </a: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說明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6908"/>
            <a:ext cx="9122484" cy="4349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-</a:t>
            </a: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受</a:t>
            </a: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文者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1086"/>
            <a:ext cx="9144000" cy="237392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06211"/>
            <a:ext cx="9144000" cy="235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受文者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1446" y="1472750"/>
            <a:ext cx="6414448" cy="8883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31104"/>
            <a:ext cx="9144000" cy="39061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" name="向下箭號 9"/>
          <p:cNvSpPr/>
          <p:nvPr/>
        </p:nvSpPr>
        <p:spPr>
          <a:xfrm>
            <a:off x="5732058" y="2388359"/>
            <a:ext cx="327546" cy="72333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受文者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34520"/>
            <a:ext cx="9144000" cy="4987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受文者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44" y="1767031"/>
            <a:ext cx="8980227" cy="351982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受文者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433015"/>
            <a:ext cx="9128037" cy="50762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828800"/>
            <a:ext cx="9144000" cy="33300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會辦單位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75673"/>
            <a:ext cx="5562600" cy="13853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向下箭號 7"/>
          <p:cNvSpPr/>
          <p:nvPr/>
        </p:nvSpPr>
        <p:spPr>
          <a:xfrm>
            <a:off x="2688608" y="1856096"/>
            <a:ext cx="1173707" cy="832513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97068"/>
            <a:ext cx="9134475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來文擬辦或函覆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kumimoji="0"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編輯文件內容，完成後點選</a:t>
            </a:r>
            <a:r>
              <a:rPr kumimoji="0" lang="en-US" altLang="zh-TW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[</a:t>
            </a: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新增</a:t>
            </a:r>
            <a:r>
              <a:rPr kumimoji="0" lang="en-US" altLang="zh-TW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]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126" y="1558009"/>
            <a:ext cx="8802805" cy="76005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05982"/>
            <a:ext cx="9156019" cy="1216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pin"/>
          <p:cNvPicPr>
            <a:picLocks noChangeArrowheads="1"/>
          </p:cNvPicPr>
          <p:nvPr/>
        </p:nvPicPr>
        <p:blipFill>
          <a:blip r:embed="rId4" cstate="print"/>
          <a:srcRect b="40423"/>
          <a:stretch>
            <a:fillRect/>
          </a:stretch>
        </p:blipFill>
        <p:spPr bwMode="auto">
          <a:xfrm>
            <a:off x="2975212" y="4749421"/>
            <a:ext cx="3507025" cy="17506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標題 9"/>
          <p:cNvSpPr txBox="1">
            <a:spLocks/>
          </p:cNvSpPr>
          <p:nvPr/>
        </p:nvSpPr>
        <p:spPr>
          <a:xfrm>
            <a:off x="0" y="2991719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內容無誤即可點選</a:t>
            </a:r>
            <a:r>
              <a:rPr kumimoji="0" lang="en-US" altLang="zh-TW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[</a:t>
            </a: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送陳會</a:t>
            </a:r>
            <a:r>
              <a:rPr kumimoji="0" lang="en-US" altLang="zh-TW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]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821373" y="5964072"/>
            <a:ext cx="696036" cy="51861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2" name="直線單箭頭接點 11"/>
          <p:cNvCxnSpPr/>
          <p:nvPr/>
        </p:nvCxnSpPr>
        <p:spPr>
          <a:xfrm flipH="1">
            <a:off x="4722125" y="4585648"/>
            <a:ext cx="1405720" cy="99628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74333"/>
            <a:ext cx="9096530" cy="524457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sp>
        <p:nvSpPr>
          <p:cNvPr id="5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刪除多餘關卡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86" y="1514900"/>
            <a:ext cx="9135914" cy="49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新增陳核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1880" y="916816"/>
            <a:ext cx="6441743" cy="57340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新增會辦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9086" y="839693"/>
            <a:ext cx="6686550" cy="57245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自訂常用流程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729" y="4871897"/>
            <a:ext cx="5486400" cy="1590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3925" y="1447800"/>
            <a:ext cx="69342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直線單箭頭接點 7"/>
          <p:cNvCxnSpPr/>
          <p:nvPr/>
        </p:nvCxnSpPr>
        <p:spPr>
          <a:xfrm flipH="1">
            <a:off x="2620370" y="4490113"/>
            <a:ext cx="3439236" cy="49132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846744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流程設定完成後就點選［確定］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08719"/>
            <a:ext cx="9144000" cy="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47415"/>
            <a:ext cx="9144000" cy="41524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2" name="直線單箭頭接點 11"/>
          <p:cNvCxnSpPr/>
          <p:nvPr/>
        </p:nvCxnSpPr>
        <p:spPr>
          <a:xfrm flipH="1">
            <a:off x="3930555" y="1801504"/>
            <a:ext cx="1828800" cy="62779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創簽稿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846744"/>
            <a:ext cx="9144001" cy="58161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位置：承辦人→承辦作業→創簽稿作業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77668"/>
            <a:ext cx="9116736" cy="203898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2191"/>
            <a:ext cx="9144000" cy="2843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創簽稿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2586834"/>
            <a:ext cx="9144001" cy="3554659"/>
          </a:xfrm>
          <a:prstGeom prst="rect">
            <a:avLst/>
          </a:prstGeom>
        </p:spPr>
        <p:txBody>
          <a:bodyPr/>
          <a:lstStyle/>
          <a:p>
            <a:pPr eaLnBrk="0" hangingPunct="0">
              <a:spcBef>
                <a:spcPts val="12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ＤＩ匯出：同另存新檔，可存文稿主旨及說明</a:t>
            </a:r>
            <a:endParaRPr kumimoji="0" lang="en-US" altLang="zh-TW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  <a:p>
            <a:pPr lvl="0" eaLnBrk="0" hangingPunct="0">
              <a:spcBef>
                <a:spcPts val="12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ＤＩ匯入：同開啟舊檔，可匯入已存ＤＩ</a:t>
            </a:r>
            <a:endParaRPr kumimoji="0" lang="en-US" altLang="zh-TW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  <a:p>
            <a:pPr eaLnBrk="0" hangingPunct="0">
              <a:spcBef>
                <a:spcPts val="12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匯出封包：同另存新檔，可存文稿中所有資料</a:t>
            </a:r>
            <a:endParaRPr kumimoji="0" lang="en-US" altLang="zh-TW" sz="3200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lvl="0" eaLnBrk="0" hangingPunct="0">
              <a:spcBef>
                <a:spcPts val="12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匯入封包：同開啟舊檔，可匯入已存封包</a:t>
            </a:r>
            <a:endParaRPr kumimoji="0" lang="en-US" altLang="zh-TW" sz="3200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lvl="0" eaLnBrk="0" hangingPunct="0">
              <a:spcBef>
                <a:spcPts val="12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儲存：上傳公文系統</a:t>
            </a:r>
            <a:endParaRPr kumimoji="0" lang="en-US" altLang="zh-TW" sz="3200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86" y="1068435"/>
            <a:ext cx="9115214" cy="119709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發文結案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846744"/>
            <a:ext cx="9144001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從待簽收簽收已決行公文後，公文會到待結案</a:t>
            </a: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8376" y="1404370"/>
            <a:ext cx="5787248" cy="27309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7512" y="4255826"/>
            <a:ext cx="5968976" cy="22304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發文結案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0547"/>
            <a:ext cx="7873492" cy="1015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19868"/>
            <a:ext cx="9144000" cy="36429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19172" y="5047276"/>
            <a:ext cx="1720188" cy="18107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0" name="直線單箭頭接點 9"/>
          <p:cNvCxnSpPr/>
          <p:nvPr/>
        </p:nvCxnSpPr>
        <p:spPr>
          <a:xfrm flipH="1">
            <a:off x="3875964" y="1651379"/>
            <a:ext cx="1337481" cy="360300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單箭頭接點 11"/>
          <p:cNvCxnSpPr/>
          <p:nvPr/>
        </p:nvCxnSpPr>
        <p:spPr>
          <a:xfrm>
            <a:off x="4899546" y="5527343"/>
            <a:ext cx="2169994" cy="69603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發文結案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846744"/>
            <a:ext cx="9144001" cy="968408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若受文者有紙本，會出現預覽列印畫面</a:t>
            </a:r>
            <a:endParaRPr kumimoji="0" lang="en-US" altLang="zh-TW" sz="3200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6184"/>
            <a:ext cx="9121486" cy="438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978" y="2926164"/>
            <a:ext cx="8574044" cy="7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80931"/>
            <a:ext cx="9153526" cy="1666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向下箭號 10"/>
          <p:cNvSpPr/>
          <p:nvPr/>
        </p:nvSpPr>
        <p:spPr>
          <a:xfrm>
            <a:off x="3985147" y="2142699"/>
            <a:ext cx="1173707" cy="68238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向下箭號 11"/>
          <p:cNvSpPr/>
          <p:nvPr/>
        </p:nvSpPr>
        <p:spPr>
          <a:xfrm>
            <a:off x="3985146" y="3889612"/>
            <a:ext cx="1173708" cy="723331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6.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存查結案及歸檔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959" y="1397758"/>
            <a:ext cx="7738082" cy="26010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7512" y="4214882"/>
            <a:ext cx="5968976" cy="22304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標題 9"/>
          <p:cNvSpPr txBox="1">
            <a:spLocks/>
          </p:cNvSpPr>
          <p:nvPr/>
        </p:nvSpPr>
        <p:spPr>
          <a:xfrm>
            <a:off x="-1" y="846744"/>
            <a:ext cx="9144001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從待簽收簽收已決行公文後，公文會到待結案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6.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存查結案及歸檔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27744"/>
            <a:ext cx="9083786" cy="350356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6.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存查結案及歸檔</a:t>
            </a:r>
          </a:p>
        </p:txBody>
      </p:sp>
      <p:sp>
        <p:nvSpPr>
          <p:cNvPr id="7" name="標題 9"/>
          <p:cNvSpPr txBox="1">
            <a:spLocks/>
          </p:cNvSpPr>
          <p:nvPr/>
        </p:nvSpPr>
        <p:spPr>
          <a:xfrm>
            <a:off x="-1" y="4258686"/>
            <a:ext cx="9144001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若公文簽核屬線，歸檔時需加簽憑證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139" y="895635"/>
            <a:ext cx="9174139" cy="31031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Picture 5" descr="pin"/>
          <p:cNvPicPr>
            <a:picLocks noChangeArrowheads="1"/>
          </p:cNvPicPr>
          <p:nvPr/>
        </p:nvPicPr>
        <p:blipFill>
          <a:blip r:embed="rId3" cstate="print"/>
          <a:srcRect b="40423"/>
          <a:stretch>
            <a:fillRect/>
          </a:stretch>
        </p:blipFill>
        <p:spPr bwMode="auto">
          <a:xfrm>
            <a:off x="5363570" y="4817660"/>
            <a:ext cx="3507025" cy="17506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4803" y="5090118"/>
            <a:ext cx="3571726" cy="1105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向右箭號 12"/>
          <p:cNvSpPr/>
          <p:nvPr/>
        </p:nvSpPr>
        <p:spPr>
          <a:xfrm>
            <a:off x="4121624" y="5036023"/>
            <a:ext cx="1228299" cy="118735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7.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受會公文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846744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從待簽收簽收會辦後，公文會到受會案件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8490" y="1726868"/>
            <a:ext cx="7839360" cy="26131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7.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受會公文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83"/>
            <a:ext cx="9101903" cy="43519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7.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受會公文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846744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從待簽收簽收會辦後，公文會到受會案件</a:t>
            </a: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2137" y="1695166"/>
            <a:ext cx="7983977" cy="28222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31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7.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受會公文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0" y="1310768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退文</a:t>
            </a:r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1282" y="2888282"/>
            <a:ext cx="7353300" cy="11906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92072" y="1162333"/>
            <a:ext cx="7524750" cy="106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標題 9"/>
          <p:cNvSpPr txBox="1">
            <a:spLocks/>
          </p:cNvSpPr>
          <p:nvPr/>
        </p:nvSpPr>
        <p:spPr>
          <a:xfrm>
            <a:off x="-1" y="3128194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會畢</a:t>
            </a:r>
          </a:p>
        </p:txBody>
      </p:sp>
      <p:sp>
        <p:nvSpPr>
          <p:cNvPr id="12" name="標題 9"/>
          <p:cNvSpPr txBox="1">
            <a:spLocks/>
          </p:cNvSpPr>
          <p:nvPr/>
        </p:nvSpPr>
        <p:spPr>
          <a:xfrm>
            <a:off x="0" y="5204936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送陳會</a:t>
            </a:r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67055" y="4652538"/>
            <a:ext cx="6219825" cy="1838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7512</TotalTime>
  <Words>898</Words>
  <Application>Microsoft Office PowerPoint</Application>
  <PresentationFormat>如螢幕大小 (4:3)</PresentationFormat>
  <Paragraphs>135</Paragraphs>
  <Slides>39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39</vt:i4>
      </vt:variant>
    </vt:vector>
  </HeadingPairs>
  <TitlesOfParts>
    <vt:vector size="40" baseType="lpstr">
      <vt:lpstr>Office 佈景主題</vt:lpstr>
      <vt:lpstr>投影片 1</vt:lpstr>
      <vt:lpstr>投影片 2</vt:lpstr>
      <vt:lpstr>投影片 3</vt:lpstr>
      <vt:lpstr>投影片 4</vt:lpstr>
      <vt:lpstr>簽核方式：紙，點選【簽辦】</vt:lpstr>
      <vt:lpstr>先設訂檔號</vt:lpstr>
      <vt:lpstr>編輯文件內容，完成後點選[新增]</vt:lpstr>
      <vt:lpstr>點選[列印預覽]， [列印紙本]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  <vt:lpstr>投影片 25</vt:lpstr>
      <vt:lpstr>投影片 26</vt:lpstr>
      <vt:lpstr>投影片 27</vt:lpstr>
      <vt:lpstr>投影片 28</vt:lpstr>
      <vt:lpstr>投影片 29</vt:lpstr>
      <vt:lpstr>投影片 30</vt:lpstr>
      <vt:lpstr>投影片 31</vt:lpstr>
      <vt:lpstr>投影片 32</vt:lpstr>
      <vt:lpstr>投影片 33</vt:lpstr>
      <vt:lpstr>投影片 34</vt:lpstr>
      <vt:lpstr>投影片 35</vt:lpstr>
      <vt:lpstr>投影片 36</vt:lpstr>
      <vt:lpstr>投影片 37</vt:lpstr>
      <vt:lpstr>投影片 38</vt:lpstr>
      <vt:lpstr>投影片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Ina</dc:creator>
  <cp:lastModifiedBy>Ina</cp:lastModifiedBy>
  <cp:revision>451</cp:revision>
  <cp:lastPrinted>2013-07-11T06:53:02Z</cp:lastPrinted>
  <dcterms:created xsi:type="dcterms:W3CDTF">2012-03-19T03:39:25Z</dcterms:created>
  <dcterms:modified xsi:type="dcterms:W3CDTF">2014-04-23T08:00:31Z</dcterms:modified>
</cp:coreProperties>
</file>