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</p:sldMasterIdLst>
  <p:notesMasterIdLst>
    <p:notesMasterId r:id="rId51"/>
  </p:notesMasterIdLst>
  <p:handoutMasterIdLst>
    <p:handoutMasterId r:id="rId52"/>
  </p:handoutMasterIdLst>
  <p:sldIdLst>
    <p:sldId id="256" r:id="rId2"/>
    <p:sldId id="307" r:id="rId3"/>
    <p:sldId id="292" r:id="rId4"/>
    <p:sldId id="308" r:id="rId5"/>
    <p:sldId id="277" r:id="rId6"/>
    <p:sldId id="287" r:id="rId7"/>
    <p:sldId id="276" r:id="rId8"/>
    <p:sldId id="288" r:id="rId9"/>
    <p:sldId id="279" r:id="rId10"/>
    <p:sldId id="289" r:id="rId11"/>
    <p:sldId id="278" r:id="rId12"/>
    <p:sldId id="290" r:id="rId13"/>
    <p:sldId id="313" r:id="rId14"/>
    <p:sldId id="291" r:id="rId15"/>
    <p:sldId id="257" r:id="rId16"/>
    <p:sldId id="262" r:id="rId17"/>
    <p:sldId id="259" r:id="rId18"/>
    <p:sldId id="263" r:id="rId19"/>
    <p:sldId id="260" r:id="rId20"/>
    <p:sldId id="261" r:id="rId21"/>
    <p:sldId id="267" r:id="rId22"/>
    <p:sldId id="271" r:id="rId23"/>
    <p:sldId id="293" r:id="rId24"/>
    <p:sldId id="294" r:id="rId25"/>
    <p:sldId id="295" r:id="rId26"/>
    <p:sldId id="296" r:id="rId27"/>
    <p:sldId id="269" r:id="rId28"/>
    <p:sldId id="272" r:id="rId29"/>
    <p:sldId id="265" r:id="rId30"/>
    <p:sldId id="274" r:id="rId31"/>
    <p:sldId id="311" r:id="rId32"/>
    <p:sldId id="275" r:id="rId33"/>
    <p:sldId id="312" r:id="rId34"/>
    <p:sldId id="268" r:id="rId35"/>
    <p:sldId id="286" r:id="rId36"/>
    <p:sldId id="306" r:id="rId37"/>
    <p:sldId id="283" r:id="rId38"/>
    <p:sldId id="270" r:id="rId39"/>
    <p:sldId id="273" r:id="rId40"/>
    <p:sldId id="297" r:id="rId41"/>
    <p:sldId id="282" r:id="rId42"/>
    <p:sldId id="284" r:id="rId43"/>
    <p:sldId id="298" r:id="rId44"/>
    <p:sldId id="303" r:id="rId45"/>
    <p:sldId id="305" r:id="rId46"/>
    <p:sldId id="304" r:id="rId47"/>
    <p:sldId id="310" r:id="rId48"/>
    <p:sldId id="285" r:id="rId49"/>
    <p:sldId id="281" r:id="rId50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88225" autoAdjust="0"/>
  </p:normalViewPr>
  <p:slideViewPr>
    <p:cSldViewPr>
      <p:cViewPr>
        <p:scale>
          <a:sx n="66" d="100"/>
          <a:sy n="66" d="100"/>
        </p:scale>
        <p:origin x="-6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10" Type="http://schemas.openxmlformats.org/officeDocument/2006/relationships/image" Target="../media/image39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BE6ED0BD-F420-412B-ABCC-04A2C1F704C1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03B07A7F-24ED-4E2D-9A12-EFE989B3F41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44D59E81-3CEE-4FC8-8581-CA7EC0D65F4C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135130D1-90EC-47A2-B0AC-E622717D3A9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/>
              <a:t>臉書創辦人：查克柏格</a:t>
            </a:r>
          </a:p>
        </p:txBody>
      </p:sp>
      <p:sp>
        <p:nvSpPr>
          <p:cNvPr id="593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DD0E20-62BA-426D-985D-0403A1379EB7}" type="slidenum">
              <a:rPr lang="zh-TW" altLang="en-US" smtClean="0"/>
              <a:pPr/>
              <a:t>16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TW" smtClean="0"/>
              <a:t>Mark Zuckerberg </a:t>
            </a:r>
            <a:r>
              <a:rPr lang="zh-TW" altLang="en-US" smtClean="0"/>
              <a:t>馬克查克柏格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en-US" altLang="zh-TW" smtClean="0"/>
              <a:t>Eduardo Saverin </a:t>
            </a:r>
            <a:r>
              <a:rPr lang="zh-TW" altLang="en-US" smtClean="0"/>
              <a:t>愛德華多</a:t>
            </a:r>
            <a:r>
              <a:rPr lang="en-US" altLang="zh-TW" smtClean="0"/>
              <a:t>·</a:t>
            </a:r>
            <a:r>
              <a:rPr lang="zh-TW" altLang="en-US" smtClean="0"/>
              <a:t>薩維林</a:t>
            </a:r>
          </a:p>
        </p:txBody>
      </p:sp>
      <p:sp>
        <p:nvSpPr>
          <p:cNvPr id="604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5B54705-A1C3-4BB2-BC92-1D37C578A805}" type="slidenum">
              <a:rPr lang="zh-TW" altLang="en-US" smtClean="0"/>
              <a:pPr/>
              <a:t>20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smtClean="0"/>
          </a:p>
        </p:txBody>
      </p:sp>
      <p:sp>
        <p:nvSpPr>
          <p:cNvPr id="614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72DF254-CDFA-4B84-850B-E798A91511FD}" type="slidenum">
              <a:rPr lang="zh-TW" altLang="en-US" smtClean="0"/>
              <a:pPr/>
              <a:t>22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mtClean="0"/>
              <a:t>NULL</a:t>
            </a:r>
            <a:r>
              <a:rPr lang="zh-TW" altLang="en-US" smtClean="0"/>
              <a:t>：財法</a:t>
            </a:r>
          </a:p>
        </p:txBody>
      </p:sp>
      <p:sp>
        <p:nvSpPr>
          <p:cNvPr id="624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891794-8E75-4EA7-9138-36E0811B58BE}" type="slidenum">
              <a:rPr lang="zh-TW" altLang="en-US" smtClean="0"/>
              <a:pPr/>
              <a:t>30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smtClean="0"/>
          </a:p>
        </p:txBody>
      </p:sp>
      <p:sp>
        <p:nvSpPr>
          <p:cNvPr id="634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36053AF-5E24-4289-B1DD-CFAA62704F9D}" type="slidenum">
              <a:rPr lang="zh-TW" altLang="en-US" smtClean="0"/>
              <a:pPr/>
              <a:t>32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使用</a:t>
            </a:r>
            <a:r>
              <a:rPr lang="en-US" altLang="zh-TW" smtClean="0"/>
              <a:t>UNICODE</a:t>
            </a:r>
            <a:r>
              <a:rPr lang="zh-TW" altLang="en-US" smtClean="0"/>
              <a:t>還有一個</a:t>
            </a:r>
            <a:r>
              <a:rPr lang="zh-TW" altLang="en-US" i="1" smtClean="0"/>
              <a:t>好處</a:t>
            </a:r>
            <a:r>
              <a:rPr lang="zh-TW" altLang="en-US" smtClean="0"/>
              <a:t>，就是同一份文件裡面可以包含各國語文</a:t>
            </a:r>
          </a:p>
        </p:txBody>
      </p:sp>
      <p:sp>
        <p:nvSpPr>
          <p:cNvPr id="645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51E626-C293-4E71-AB38-2A4DFB79D5BC}" type="slidenum">
              <a:rPr lang="zh-TW" altLang="en-US" smtClean="0"/>
              <a:pPr/>
              <a:t>34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說明：所謂的連出連結，就是你自己在你網站上加入連結到別人的網站的連結，為什麼這樣的連結也能增加你網站</a:t>
            </a:r>
            <a:r>
              <a:rPr lang="en-US" altLang="zh-TW" smtClean="0"/>
              <a:t>SEO</a:t>
            </a:r>
            <a:r>
              <a:rPr lang="zh-TW" altLang="en-US" smtClean="0"/>
              <a:t>與某個關鍵字的關聯性呢進而又能提 升搜尋引擎排名？其理論基礎就在於，有許多介紹形的網站，他就是介紹某種類別的東西，而在介紹的同時，他又必需增加連出的連結，然而若是輕易的增加連出連 結就能增加本網站與某關鍵字的關聯性，那不是很容易做弊嗎？</a:t>
            </a:r>
          </a:p>
          <a:p>
            <a:r>
              <a:rPr lang="zh-TW" altLang="en-US" smtClean="0"/>
              <a:t>搜尋引擎可不怕這個，因為他也知道如果您的網站是在做生意的，你怎麼可能會加入連結到同類型競爭對手的連結呢，這也抑制這種評量機制被做弊的可能性，這也是我們常常看到在做同類型產品比較，或是介紹的網址，常常於搜尋結果中名列前茅的原因。</a:t>
            </a:r>
          </a:p>
          <a:p>
            <a:endParaRPr lang="zh-TW" altLang="en-US" smtClean="0"/>
          </a:p>
        </p:txBody>
      </p:sp>
      <p:sp>
        <p:nvSpPr>
          <p:cNvPr id="655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049C4FA-6866-45AB-9C46-B4251565BABF}" type="slidenum">
              <a:rPr lang="zh-TW" altLang="en-US" smtClean="0"/>
              <a:pPr/>
              <a:t>42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grpSp>
        <p:nvGrpSpPr>
          <p:cNvPr id="5" name="群組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手繪多邊形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kumimoji="0" lang="en-US"/>
            </a:p>
          </p:txBody>
        </p:sp>
        <p:sp>
          <p:nvSpPr>
            <p:cNvPr id="7" name="手繪多邊形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kumimoji="0" lang="en-US"/>
            </a:p>
          </p:txBody>
        </p:sp>
        <p:sp>
          <p:nvSpPr>
            <p:cNvPr id="8" name="手繪多邊形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kumimoji="0" lang="en-US"/>
            </a:p>
          </p:txBody>
        </p:sp>
        <p:cxnSp>
          <p:nvCxnSpPr>
            <p:cNvPr id="10" name="直線接點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11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613CDA1-C7F8-482C-8238-E70BB520267B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12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3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0F81D47-A661-424C-BAFA-ABDB16D51F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C8545-2AB4-42A1-9A2D-3D2B11CBAF25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85AA6-14B3-4817-9BC4-99180F3405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＞形箭號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5" name="＞形箭號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C0B8DB-4A37-43BE-81E5-8F6C8B6FA53D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8E0018-8165-42A0-BB0E-94EB963443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9CF1A5-B8BC-49B4-B23C-CBD16F2B6112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8CBA43-7979-4AD1-91BB-7BF39E99110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FB83DA-A12F-4560-B7F0-A2A88BAC4B53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D7927B-4734-482C-9131-2979E84E09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90CF5D-1DE9-4B74-88EB-2236B8B3A323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1382FF-F328-414B-A9AC-F062668805B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29E90-ACB8-4732-AA2F-10ECC0F47BA3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3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E5DE7-B634-4989-B9AB-FE8E128DF88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390F2B4-B0E4-4CD5-9FD1-38F6ED483D7B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624D5A-10CB-4716-B7CA-BDEC188C386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6" name="手繪多邊形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7" name="直角三角形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8" name="直線接點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＞形箭號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10" name="＞形箭號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A13D463-0574-4B61-A2B1-C013337E23F9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80DFFAF-1C4D-41B4-9163-F8854475B55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48946-05DB-4923-B5B1-44A9D4571DB1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94C48-FD8B-42BA-AC79-67878D90674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A4CE5-A09B-4551-AE55-7546C2B0DF55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386CC-A2BC-4885-895C-430989111E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081" name="文字版面配置區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F731664-859E-4375-8B3F-33741A254C47}" type="datetimeFigureOut">
              <a:rPr lang="zh-TW" altLang="en-US"/>
              <a:pPr>
                <a:defRPr/>
              </a:pPr>
              <a:t>2011/7/4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C6C9217-F56A-4C1C-A989-AA4E0AC68C3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1" r:id="rId2"/>
    <p:sldLayoutId id="2147483976" r:id="rId3"/>
    <p:sldLayoutId id="2147483977" r:id="rId4"/>
    <p:sldLayoutId id="2147483978" r:id="rId5"/>
    <p:sldLayoutId id="2147483979" r:id="rId6"/>
    <p:sldLayoutId id="2147483972" r:id="rId7"/>
    <p:sldLayoutId id="2147483980" r:id="rId8"/>
    <p:sldLayoutId id="2147483981" r:id="rId9"/>
    <p:sldLayoutId id="2147483973" r:id="rId10"/>
    <p:sldLayoutId id="214748397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8.bin"/><Relationship Id="rId12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6.bin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10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adwords.google.com/select/KeywordToolExternal" TargetMode="External"/><Relationship Id="rId2" Type="http://schemas.openxmlformats.org/officeDocument/2006/relationships/hyperlink" Target="http://tw.emarketing.yahoo.com/ysm/guide/index101.html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analytics/web/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網頁設計</a:t>
            </a:r>
            <a:r>
              <a:rPr lang="en-US" altLang="zh-TW" dirty="0" smtClean="0"/>
              <a:t>-SEO</a:t>
            </a:r>
            <a:endParaRPr lang="zh-TW" altLang="en-US" dirty="0"/>
          </a:p>
        </p:txBody>
      </p:sp>
      <p:sp>
        <p:nvSpPr>
          <p:cNvPr id="11267" name="副標題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>
              <a:buFont typeface="Wingdings 2" pitchFamily="18" charset="2"/>
              <a:buNone/>
            </a:pPr>
            <a:r>
              <a:rPr lang="zh-TW" altLang="en-US" smtClean="0"/>
              <a:t>從網路世界大學排名看學校的網頁設計</a:t>
            </a:r>
            <a:endParaRPr lang="en-US" altLang="zh-TW" smtClean="0"/>
          </a:p>
          <a:p>
            <a:pPr marR="0" eaLnBrk="1" hangingPunct="1">
              <a:buFont typeface="Wingdings 2" pitchFamily="18" charset="2"/>
              <a:buNone/>
            </a:pPr>
            <a:r>
              <a:rPr lang="en-US" altLang="zh-TW" smtClean="0"/>
              <a:t>Speaker</a:t>
            </a:r>
            <a:r>
              <a:rPr lang="zh-TW" altLang="en-US" smtClean="0"/>
              <a:t>：楊國棟</a:t>
            </a:r>
            <a:endParaRPr lang="en-US" altLang="zh-TW" smtClean="0"/>
          </a:p>
          <a:p>
            <a:pPr marR="0" eaLnBrk="1" hangingPunct="1">
              <a:buFont typeface="Wingdings 2" pitchFamily="18" charset="2"/>
              <a:buNone/>
            </a:pPr>
            <a:r>
              <a:rPr lang="en-US" altLang="zh-TW" smtClean="0"/>
              <a:t>2011/07/05</a:t>
            </a:r>
            <a:endParaRPr lang="zh-TW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/>
              <a:t>網路世界大學排名評比的依據</a:t>
            </a:r>
            <a:endParaRPr lang="en-US" altLang="zh-TW" smtClean="0"/>
          </a:p>
          <a:p>
            <a:r>
              <a:rPr lang="zh-TW" altLang="en-US" smtClean="0"/>
              <a:t>搜尋引擎最佳化</a:t>
            </a:r>
            <a:endParaRPr lang="en-US" altLang="zh-TW" smtClean="0"/>
          </a:p>
          <a:p>
            <a:r>
              <a:rPr lang="zh-TW" altLang="en-US" smtClean="0"/>
              <a:t>搜尋引擎可能的權重設計</a:t>
            </a:r>
            <a:endParaRPr lang="en-US" altLang="zh-TW" smtClean="0"/>
          </a:p>
          <a:p>
            <a:r>
              <a:rPr lang="zh-TW" altLang="en-US" smtClean="0"/>
              <a:t>建議的改進作法</a:t>
            </a:r>
            <a:endParaRPr lang="en-US" altLang="zh-TW" smtClean="0"/>
          </a:p>
          <a:p>
            <a:endParaRPr lang="en-US" altLang="zh-TW" smtClean="0"/>
          </a:p>
          <a:p>
            <a:endParaRPr lang="en-US" altLang="zh-TW" smtClean="0"/>
          </a:p>
          <a:p>
            <a:endParaRPr lang="en-US" altLang="zh-TW" smtClean="0"/>
          </a:p>
          <a:p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Outline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字版面配置區 1"/>
          <p:cNvSpPr>
            <a:spLocks noGrp="1"/>
          </p:cNvSpPr>
          <p:nvPr>
            <p:ph type="body" idx="1"/>
          </p:nvPr>
        </p:nvSpPr>
        <p:spPr>
          <a:xfrm>
            <a:off x="3922713" y="2932113"/>
            <a:ext cx="4572000" cy="1454150"/>
          </a:xfrm>
        </p:spPr>
        <p:txBody>
          <a:bodyPr/>
          <a:lstStyle/>
          <a:p>
            <a:pPr eaLnBrk="1" hangingPunct="1"/>
            <a:r>
              <a:rPr lang="en-US" altLang="zh-TW" smtClean="0"/>
              <a:t>1.</a:t>
            </a:r>
            <a:r>
              <a:rPr lang="zh-TW" altLang="en-US" smtClean="0"/>
              <a:t>能見度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2.</a:t>
            </a:r>
            <a:r>
              <a:rPr lang="zh-TW" altLang="en-US" smtClean="0"/>
              <a:t>規模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3.</a:t>
            </a:r>
            <a:r>
              <a:rPr lang="zh-TW" altLang="en-US" smtClean="0"/>
              <a:t>學術文章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4.</a:t>
            </a:r>
            <a:r>
              <a:rPr lang="zh-TW" altLang="en-US" smtClean="0"/>
              <a:t>教學檔案</a:t>
            </a:r>
            <a:endParaRPr lang="en-US" altLang="zh-TW" smtClean="0"/>
          </a:p>
          <a:p>
            <a:pPr eaLnBrk="1" hangingPunct="1"/>
            <a:endParaRPr lang="zh-TW" altLang="en-US" smtClean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網路世界大學排名評分依據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4941888"/>
            <a:ext cx="507682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Google</a:t>
            </a:r>
          </a:p>
          <a:p>
            <a:pPr lvl="1" eaLnBrk="1" hangingPunct="1"/>
            <a:r>
              <a:rPr lang="en-US" altLang="zh-TW" smtClean="0"/>
              <a:t>www.google.com</a:t>
            </a:r>
          </a:p>
          <a:p>
            <a:pPr eaLnBrk="1" hangingPunct="1"/>
            <a:r>
              <a:rPr lang="en-US" altLang="zh-TW" smtClean="0"/>
              <a:t>Yahoo</a:t>
            </a:r>
          </a:p>
          <a:p>
            <a:pPr lvl="1" eaLnBrk="1" hangingPunct="1"/>
            <a:r>
              <a:rPr lang="en-US" altLang="zh-TW" smtClean="0"/>
              <a:t>www.yahoo.com</a:t>
            </a:r>
          </a:p>
          <a:p>
            <a:pPr eaLnBrk="1" hangingPunct="1"/>
            <a:r>
              <a:rPr lang="en-US" altLang="zh-TW" smtClean="0"/>
              <a:t>Live Search(bing)</a:t>
            </a:r>
          </a:p>
          <a:p>
            <a:pPr lvl="1" eaLnBrk="1" hangingPunct="1"/>
            <a:r>
              <a:rPr lang="en-US" altLang="zh-TW" smtClean="0"/>
              <a:t>www.bing.com</a:t>
            </a:r>
          </a:p>
          <a:p>
            <a:pPr eaLnBrk="1" hangingPunct="1"/>
            <a:r>
              <a:rPr lang="en-US" altLang="zh-TW" smtClean="0"/>
              <a:t>Exalead</a:t>
            </a:r>
          </a:p>
          <a:p>
            <a:pPr lvl="1" eaLnBrk="1" hangingPunct="1"/>
            <a:r>
              <a:rPr lang="en-US" altLang="zh-TW" smtClean="0"/>
              <a:t>www.exalead.com/search/</a:t>
            </a:r>
          </a:p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搜尋引擎的介紹</a:t>
            </a:r>
            <a:endParaRPr lang="zh-TW" altLang="en-US" dirty="0"/>
          </a:p>
        </p:txBody>
      </p:sp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3284538"/>
            <a:ext cx="46101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說明：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各大學網頁</a:t>
            </a:r>
            <a:r>
              <a:rPr lang="zh-TW" altLang="en-US" smtClean="0">
                <a:solidFill>
                  <a:srgbClr val="FF0000"/>
                </a:solidFill>
              </a:rPr>
              <a:t>被聯結</a:t>
            </a:r>
            <a:r>
              <a:rPr lang="zh-TW" altLang="en-US" smtClean="0"/>
              <a:t>數目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The total number of unique external links received</a:t>
            </a:r>
          </a:p>
          <a:p>
            <a:pPr lvl="1" eaLnBrk="1" hangingPunct="1"/>
            <a:r>
              <a:rPr lang="en-US" altLang="zh-TW" smtClean="0">
                <a:solidFill>
                  <a:srgbClr val="FF0000"/>
                </a:solidFill>
              </a:rPr>
              <a:t>External Inlinks</a:t>
            </a:r>
            <a:r>
              <a:rPr lang="en-US" altLang="zh-TW" smtClean="0"/>
              <a:t> </a:t>
            </a:r>
          </a:p>
          <a:p>
            <a:pPr lvl="1"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權重：</a:t>
            </a:r>
            <a:r>
              <a:rPr lang="en-US" altLang="zh-TW" smtClean="0">
                <a:solidFill>
                  <a:srgbClr val="FF0000"/>
                </a:solidFill>
              </a:rPr>
              <a:t>50%</a:t>
            </a:r>
          </a:p>
          <a:p>
            <a:pPr eaLnBrk="1" hangingPunct="1"/>
            <a:r>
              <a:rPr lang="zh-TW" altLang="en-US" smtClean="0"/>
              <a:t>資料來源：</a:t>
            </a:r>
            <a:r>
              <a:rPr lang="en-US" altLang="zh-TW" smtClean="0">
                <a:solidFill>
                  <a:srgbClr val="FF0000"/>
                </a:solidFill>
              </a:rPr>
              <a:t>Yahoo</a:t>
            </a:r>
            <a:r>
              <a:rPr lang="en-US" altLang="zh-TW" smtClean="0"/>
              <a:t> Search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1.</a:t>
            </a:r>
            <a:r>
              <a:rPr lang="zh-TW" altLang="en-US" dirty="0" smtClean="0"/>
              <a:t>能見度 </a:t>
            </a:r>
            <a:r>
              <a:rPr lang="en-US" altLang="zh-TW" dirty="0" smtClean="0"/>
              <a:t>Visibility (V)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Yahoo Search</a:t>
            </a:r>
          </a:p>
          <a:p>
            <a:pPr lvl="1" eaLnBrk="1" hangingPunct="1"/>
            <a:r>
              <a:rPr lang="zh-TW" altLang="en-US" smtClean="0"/>
              <a:t>進入 </a:t>
            </a:r>
            <a:r>
              <a:rPr lang="en-US" altLang="zh-TW" smtClean="0"/>
              <a:t>yahoo </a:t>
            </a:r>
            <a:r>
              <a:rPr lang="zh-TW" altLang="en-US" smtClean="0"/>
              <a:t>搜尋引擎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輸入 </a:t>
            </a:r>
            <a:r>
              <a:rPr lang="en-US" altLang="zh-TW" smtClean="0"/>
              <a:t>“nuk.edu.tw”-site:nuk.edu.tw</a:t>
            </a:r>
            <a:r>
              <a:rPr lang="zh-TW" altLang="en-US" smtClean="0"/>
              <a:t> 指令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輸入 </a:t>
            </a:r>
            <a:r>
              <a:rPr lang="en-US" altLang="zh-TW" smtClean="0"/>
              <a:t>linkdomain:nuk.edu.tw-site:nuk.edu.tw</a:t>
            </a:r>
          </a:p>
          <a:p>
            <a:pPr lvl="1" eaLnBrk="1" hangingPunct="1"/>
            <a:r>
              <a:rPr lang="zh-TW" altLang="en-US" smtClean="0"/>
              <a:t>檢視搜尋結果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能見度範例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00" y="3573463"/>
            <a:ext cx="63134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 4"/>
          <p:cNvSpPr/>
          <p:nvPr/>
        </p:nvSpPr>
        <p:spPr>
          <a:xfrm>
            <a:off x="3255963" y="5373688"/>
            <a:ext cx="1944687" cy="50323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說明：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統計各搜尋引擎中各大學網頁的</a:t>
            </a:r>
            <a:r>
              <a:rPr lang="zh-TW" altLang="en-US" smtClean="0">
                <a:solidFill>
                  <a:srgbClr val="FF0000"/>
                </a:solidFill>
              </a:rPr>
              <a:t>頁數</a:t>
            </a:r>
            <a:endParaRPr lang="en-US" altLang="zh-TW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altLang="zh-TW" smtClean="0"/>
              <a:t>Number of pages recovered</a:t>
            </a:r>
          </a:p>
          <a:p>
            <a:pPr lvl="1"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權重：</a:t>
            </a:r>
            <a:r>
              <a:rPr lang="en-US" altLang="zh-TW" smtClean="0">
                <a:solidFill>
                  <a:srgbClr val="FF0000"/>
                </a:solidFill>
              </a:rPr>
              <a:t>25%(</a:t>
            </a:r>
            <a:r>
              <a:rPr lang="en-US" altLang="zh-TW" smtClean="0"/>
              <a:t>2007)</a:t>
            </a:r>
            <a:r>
              <a:rPr lang="zh-TW" altLang="en-US" smtClean="0"/>
              <a:t>→</a:t>
            </a:r>
            <a:r>
              <a:rPr lang="en-US" altLang="zh-TW" smtClean="0">
                <a:solidFill>
                  <a:srgbClr val="FF0000"/>
                </a:solidFill>
              </a:rPr>
              <a:t>20%</a:t>
            </a:r>
            <a:r>
              <a:rPr lang="en-US" altLang="zh-TW" smtClean="0"/>
              <a:t>(2008-)</a:t>
            </a:r>
          </a:p>
          <a:p>
            <a:pPr eaLnBrk="1" hangingPunct="1"/>
            <a:r>
              <a:rPr lang="zh-TW" altLang="en-US" smtClean="0"/>
              <a:t>資料來源：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Google </a:t>
            </a:r>
          </a:p>
          <a:p>
            <a:pPr lvl="1" eaLnBrk="1" hangingPunct="1"/>
            <a:r>
              <a:rPr lang="en-US" altLang="zh-TW" smtClean="0"/>
              <a:t>Yahoo</a:t>
            </a:r>
          </a:p>
          <a:p>
            <a:pPr lvl="1" eaLnBrk="1" hangingPunct="1"/>
            <a:r>
              <a:rPr lang="en-US" altLang="zh-TW" smtClean="0"/>
              <a:t>Live Search</a:t>
            </a:r>
          </a:p>
          <a:p>
            <a:pPr lvl="1" eaLnBrk="1" hangingPunct="1"/>
            <a:r>
              <a:rPr lang="en-US" altLang="zh-TW" smtClean="0"/>
              <a:t>Exalead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2.</a:t>
            </a:r>
            <a:r>
              <a:rPr lang="zh-TW" altLang="en-US" dirty="0" smtClean="0"/>
              <a:t>規模 </a:t>
            </a:r>
            <a:r>
              <a:rPr lang="en-US" altLang="zh-TW" dirty="0" smtClean="0"/>
              <a:t>Size(S)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Yahoo</a:t>
            </a:r>
          </a:p>
          <a:p>
            <a:pPr lvl="1" eaLnBrk="1" hangingPunct="1"/>
            <a:r>
              <a:rPr lang="zh-TW" altLang="en-US" dirty="0" smtClean="0"/>
              <a:t>輸入</a:t>
            </a:r>
            <a:r>
              <a:rPr lang="en-US" altLang="zh-TW" dirty="0" smtClean="0"/>
              <a:t>nuk.edu.tw </a:t>
            </a:r>
            <a:r>
              <a:rPr lang="en-US" altLang="zh-TW" dirty="0" err="1" smtClean="0"/>
              <a:t>site:nuk.edu.tw</a:t>
            </a:r>
            <a:r>
              <a:rPr lang="zh-TW" altLang="en-US" dirty="0" smtClean="0"/>
              <a:t>指令</a:t>
            </a:r>
            <a:endParaRPr lang="en-US" altLang="zh-TW" dirty="0" smtClean="0"/>
          </a:p>
          <a:p>
            <a:pPr lvl="1" eaLnBrk="1" hangingPunct="1"/>
            <a:endParaRPr lang="en-US" altLang="zh-TW" dirty="0" smtClean="0"/>
          </a:p>
          <a:p>
            <a:pPr lvl="1" eaLnBrk="1" hangingPunct="1"/>
            <a:endParaRPr lang="en-US" altLang="zh-TW" dirty="0" smtClean="0"/>
          </a:p>
          <a:p>
            <a:pPr lvl="1" eaLnBrk="1" hangingPunct="1"/>
            <a:endParaRPr lang="en-US" altLang="zh-TW" dirty="0" smtClean="0"/>
          </a:p>
          <a:p>
            <a:pPr lvl="1" eaLnBrk="1" hangingPunct="1"/>
            <a:endParaRPr lang="en-US" altLang="zh-TW" dirty="0" smtClean="0"/>
          </a:p>
          <a:p>
            <a:pPr lvl="1" eaLnBrk="1" hangingPunct="1"/>
            <a:endParaRPr lang="en-US" altLang="zh-TW" dirty="0" smtClean="0"/>
          </a:p>
          <a:p>
            <a:pPr eaLnBrk="1" hangingPunct="1"/>
            <a:r>
              <a:rPr lang="en-US" altLang="zh-TW" dirty="0" smtClean="0"/>
              <a:t>Google</a:t>
            </a:r>
          </a:p>
          <a:p>
            <a:pPr lvl="1" eaLnBrk="1" hangingPunct="1"/>
            <a:r>
              <a:rPr lang="zh-TW" altLang="en-US" dirty="0" smtClean="0"/>
              <a:t>輸入</a:t>
            </a:r>
            <a:r>
              <a:rPr lang="en-US" altLang="zh-TW" dirty="0" smtClean="0"/>
              <a:t>nuk.edu.tw </a:t>
            </a:r>
            <a:r>
              <a:rPr lang="en-US" altLang="zh-TW" dirty="0" err="1" smtClean="0"/>
              <a:t>site:nuk.edu.tw</a:t>
            </a:r>
            <a:r>
              <a:rPr lang="zh-TW" altLang="en-US" dirty="0" smtClean="0"/>
              <a:t>指令</a:t>
            </a:r>
          </a:p>
          <a:p>
            <a:pPr lvl="1" eaLnBrk="1" hangingPunct="1"/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規模範例</a:t>
            </a:r>
            <a:endParaRPr lang="zh-TW" altLang="en-US" dirty="0"/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349500"/>
            <a:ext cx="520858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8050" y="5373688"/>
            <a:ext cx="4992688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圓角矩形 5"/>
          <p:cNvSpPr/>
          <p:nvPr/>
        </p:nvSpPr>
        <p:spPr>
          <a:xfrm>
            <a:off x="2916238" y="3716338"/>
            <a:ext cx="1727200" cy="5048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4211638" y="5805488"/>
            <a:ext cx="1439862" cy="50323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z="2400" smtClean="0"/>
              <a:t>說明：</a:t>
            </a:r>
            <a:endParaRPr lang="en-US" altLang="zh-TW" sz="2400" smtClean="0"/>
          </a:p>
          <a:p>
            <a:pPr lvl="1" eaLnBrk="1" hangingPunct="1"/>
            <a:r>
              <a:rPr lang="zh-TW" altLang="en-US" sz="2000" smtClean="0"/>
              <a:t>統計</a:t>
            </a:r>
            <a:r>
              <a:rPr lang="en-US" altLang="zh-TW" sz="2000" smtClean="0"/>
              <a:t>Google Scholar</a:t>
            </a:r>
            <a:r>
              <a:rPr lang="zh-TW" altLang="en-US" sz="2000" smtClean="0"/>
              <a:t>網站所搜尋到之</a:t>
            </a:r>
            <a:r>
              <a:rPr lang="zh-TW" altLang="en-US" sz="2000" smtClean="0">
                <a:solidFill>
                  <a:srgbClr val="FF0000"/>
                </a:solidFill>
              </a:rPr>
              <a:t>學術文章</a:t>
            </a:r>
            <a:r>
              <a:rPr lang="zh-TW" altLang="en-US" sz="2000" smtClean="0"/>
              <a:t>、</a:t>
            </a:r>
            <a:r>
              <a:rPr lang="zh-TW" altLang="en-US" sz="2000" smtClean="0">
                <a:solidFill>
                  <a:srgbClr val="FF0000"/>
                </a:solidFill>
              </a:rPr>
              <a:t>報告</a:t>
            </a:r>
            <a:r>
              <a:rPr lang="zh-TW" altLang="en-US" sz="2000" smtClean="0"/>
              <a:t>與相關其他</a:t>
            </a:r>
            <a:r>
              <a:rPr lang="zh-TW" altLang="en-US" sz="2000" smtClean="0">
                <a:solidFill>
                  <a:srgbClr val="FF0000"/>
                </a:solidFill>
              </a:rPr>
              <a:t>學術研究</a:t>
            </a:r>
            <a:r>
              <a:rPr lang="zh-TW" altLang="en-US" sz="2000" smtClean="0"/>
              <a:t>等之數目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The number of papers and citations for each academic domain </a:t>
            </a:r>
          </a:p>
          <a:p>
            <a:pPr eaLnBrk="1" hangingPunct="1"/>
            <a:r>
              <a:rPr lang="zh-TW" altLang="en-US" smtClean="0"/>
              <a:t>權重：</a:t>
            </a:r>
            <a:r>
              <a:rPr lang="en-US" altLang="zh-TW" smtClean="0">
                <a:solidFill>
                  <a:srgbClr val="FF0000"/>
                </a:solidFill>
              </a:rPr>
              <a:t>12.5%</a:t>
            </a:r>
            <a:r>
              <a:rPr lang="en-US" altLang="zh-TW" smtClean="0"/>
              <a:t>(2007)</a:t>
            </a:r>
            <a:r>
              <a:rPr lang="zh-TW" altLang="en-US" smtClean="0"/>
              <a:t>→</a:t>
            </a:r>
            <a:r>
              <a:rPr lang="en-US" altLang="zh-TW" smtClean="0">
                <a:solidFill>
                  <a:srgbClr val="FF0000"/>
                </a:solidFill>
              </a:rPr>
              <a:t>15%</a:t>
            </a:r>
            <a:r>
              <a:rPr lang="en-US" altLang="zh-TW" smtClean="0"/>
              <a:t>(2008-)</a:t>
            </a:r>
          </a:p>
          <a:p>
            <a:pPr eaLnBrk="1" hangingPunct="1"/>
            <a:r>
              <a:rPr lang="zh-TW" altLang="en-US" smtClean="0"/>
              <a:t>資料來源：</a:t>
            </a:r>
            <a:r>
              <a:rPr lang="en-US" altLang="zh-TW" smtClean="0"/>
              <a:t> </a:t>
            </a:r>
            <a:r>
              <a:rPr lang="en-US" altLang="zh-TW" smtClean="0">
                <a:solidFill>
                  <a:srgbClr val="FF0000"/>
                </a:solidFill>
              </a:rPr>
              <a:t>Google Scholar</a:t>
            </a:r>
          </a:p>
          <a:p>
            <a:pPr lvl="2" eaLnBrk="1" hangingPunct="1">
              <a:buFont typeface="Wingdings 2" pitchFamily="18" charset="2"/>
              <a:buNone/>
            </a:pPr>
            <a:endParaRPr lang="en-US" altLang="zh-TW" smtClean="0"/>
          </a:p>
          <a:p>
            <a:pPr lvl="2" eaLnBrk="1" hangingPunct="1"/>
            <a:endParaRPr lang="en-US" altLang="zh-TW" smtClean="0"/>
          </a:p>
          <a:p>
            <a:pPr lvl="1"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3.</a:t>
            </a:r>
            <a:r>
              <a:rPr lang="zh-TW" altLang="en-US" dirty="0" smtClean="0"/>
              <a:t>學術文章 </a:t>
            </a:r>
            <a:r>
              <a:rPr lang="en-US" altLang="zh-TW" dirty="0" smtClean="0"/>
              <a:t>Scholar (Sc)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1" indent="-256032" eaLnBrk="1" fontAlgn="auto" hangingPunct="1">
              <a:spcBef>
                <a:spcPts val="400"/>
              </a:spcBef>
              <a:spcAft>
                <a:spcPts val="0"/>
              </a:spcAft>
              <a:buSzPct val="68000"/>
              <a:buFont typeface="Wingdings 3"/>
              <a:buChar char=""/>
              <a:defRPr/>
            </a:pPr>
            <a:r>
              <a:rPr lang="en-US" altLang="zh-TW" sz="2700" b="1" dirty="0" smtClean="0"/>
              <a:t>Google Scholar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zh-TW" altLang="en-US" dirty="0" smtClean="0"/>
              <a:t>網址：</a:t>
            </a:r>
            <a:r>
              <a:rPr lang="en-US" altLang="zh-TW" dirty="0" smtClean="0"/>
              <a:t> http://scholar.google.com.tw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zh-TW" altLang="en-US" dirty="0" smtClean="0"/>
              <a:t>輸入 </a:t>
            </a:r>
            <a:r>
              <a:rPr lang="en-US" altLang="zh-TW" dirty="0" smtClean="0"/>
              <a:t>nuk.edu.tw </a:t>
            </a:r>
            <a:r>
              <a:rPr lang="en-US" altLang="zh-TW" dirty="0" err="1" smtClean="0"/>
              <a:t>site:nuk.edu.tw</a:t>
            </a:r>
            <a:r>
              <a:rPr lang="zh-TW" altLang="en-US" dirty="0" smtClean="0"/>
              <a:t> 指令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學術文章範例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852936"/>
            <a:ext cx="7189787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645024"/>
            <a:ext cx="37734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zh-TW" altLang="en-US" dirty="0" smtClean="0"/>
              <a:t>說明：</a:t>
            </a:r>
            <a:endParaRPr lang="en-US" altLang="zh-TW" dirty="0" smtClean="0"/>
          </a:p>
          <a:p>
            <a:pPr marL="621348" lvl="1" indent="-256032"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統計搜尋引擎中四種</a:t>
            </a:r>
            <a:r>
              <a:rPr lang="zh-TW" altLang="en-US" dirty="0" smtClean="0">
                <a:solidFill>
                  <a:srgbClr val="FF0000"/>
                </a:solidFill>
              </a:rPr>
              <a:t>檔案之數量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621348" lvl="1" indent="-256032"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The number of Files</a:t>
            </a:r>
          </a:p>
          <a:p>
            <a:pPr marL="859917" lvl="2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sz="2000" dirty="0" smtClean="0"/>
              <a:t>Adobe Acrobat (</a:t>
            </a:r>
            <a:r>
              <a:rPr lang="en-US" altLang="zh-TW" sz="2000" dirty="0" err="1" smtClean="0">
                <a:solidFill>
                  <a:srgbClr val="FF0000"/>
                </a:solidFill>
              </a:rPr>
              <a:t>pdf</a:t>
            </a:r>
            <a:r>
              <a:rPr lang="en-US" altLang="zh-TW" sz="2000" dirty="0" smtClean="0"/>
              <a:t>)</a:t>
            </a:r>
          </a:p>
          <a:p>
            <a:pPr marL="859917" lvl="2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sz="2000" dirty="0" smtClean="0"/>
              <a:t>Adobe PostScript (</a:t>
            </a:r>
            <a:r>
              <a:rPr lang="en-US" altLang="zh-TW" sz="2000" dirty="0" err="1" smtClean="0">
                <a:solidFill>
                  <a:srgbClr val="FF0000"/>
                </a:solidFill>
              </a:rPr>
              <a:t>ps</a:t>
            </a:r>
            <a:r>
              <a:rPr lang="en-US" altLang="zh-TW" sz="2000" dirty="0" smtClean="0"/>
              <a:t>)</a:t>
            </a:r>
          </a:p>
          <a:p>
            <a:pPr marL="859917" lvl="2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sz="2000" dirty="0" smtClean="0"/>
              <a:t>Microsoft Word (</a:t>
            </a:r>
            <a:r>
              <a:rPr lang="en-US" altLang="zh-TW" sz="2000" dirty="0" smtClean="0">
                <a:solidFill>
                  <a:srgbClr val="FF0000"/>
                </a:solidFill>
              </a:rPr>
              <a:t>doc</a:t>
            </a:r>
            <a:r>
              <a:rPr lang="en-US" altLang="zh-TW" sz="2000" dirty="0" smtClean="0"/>
              <a:t>)</a:t>
            </a:r>
          </a:p>
          <a:p>
            <a:pPr marL="859917" lvl="2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sz="2000" dirty="0" smtClean="0"/>
              <a:t>Microsoft </a:t>
            </a:r>
            <a:r>
              <a:rPr lang="en-US" altLang="zh-TW" sz="2000" dirty="0" err="1" smtClean="0"/>
              <a:t>Powerpoint</a:t>
            </a:r>
            <a:r>
              <a:rPr lang="en-US" altLang="zh-TW" sz="2000" dirty="0" smtClean="0"/>
              <a:t> (</a:t>
            </a:r>
            <a:r>
              <a:rPr lang="en-US" altLang="zh-TW" sz="2000" dirty="0" err="1" smtClean="0">
                <a:solidFill>
                  <a:srgbClr val="FF0000"/>
                </a:solidFill>
              </a:rPr>
              <a:t>ppt</a:t>
            </a:r>
            <a:r>
              <a:rPr lang="en-US" altLang="zh-TW" sz="2000" dirty="0" smtClean="0"/>
              <a:t>)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zh-TW" altLang="en-US" sz="2600" dirty="0" smtClean="0"/>
              <a:t>權重：</a:t>
            </a:r>
            <a:r>
              <a:rPr lang="en-US" altLang="zh-TW" sz="2600" dirty="0" smtClean="0">
                <a:solidFill>
                  <a:srgbClr val="FF0000"/>
                </a:solidFill>
              </a:rPr>
              <a:t>12.5%</a:t>
            </a:r>
            <a:r>
              <a:rPr lang="en-US" altLang="zh-TW" sz="2600" dirty="0" smtClean="0"/>
              <a:t>(2007)</a:t>
            </a:r>
            <a:r>
              <a:rPr lang="zh-TW" altLang="en-US" sz="2600" dirty="0" smtClean="0"/>
              <a:t>→</a:t>
            </a:r>
            <a:r>
              <a:rPr lang="en-US" altLang="zh-TW" sz="2600" dirty="0" smtClean="0">
                <a:solidFill>
                  <a:srgbClr val="FF0000"/>
                </a:solidFill>
              </a:rPr>
              <a:t>15%</a:t>
            </a:r>
            <a:r>
              <a:rPr lang="en-US" altLang="zh-TW" sz="2600" dirty="0" smtClean="0"/>
              <a:t>(2008-)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zh-TW" altLang="en-US" dirty="0" smtClean="0"/>
              <a:t>資料來源：</a:t>
            </a:r>
            <a:endParaRPr lang="en-US" altLang="zh-TW" dirty="0" smtClean="0"/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Google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Yahoo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Live Search 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err="1" smtClean="0"/>
              <a:t>Exalead</a:t>
            </a:r>
            <a:endParaRPr lang="en-US" altLang="zh-TW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4.</a:t>
            </a:r>
            <a:r>
              <a:rPr lang="zh-TW" altLang="en-US" dirty="0" smtClean="0"/>
              <a:t>教學檔案 </a:t>
            </a:r>
            <a:r>
              <a:rPr lang="en-US" altLang="zh-TW" dirty="0" smtClean="0"/>
              <a:t>Rich Files (R)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Google</a:t>
            </a:r>
          </a:p>
          <a:p>
            <a:pPr lvl="1" eaLnBrk="1" hangingPunct="1"/>
            <a:r>
              <a:rPr lang="zh-TW" altLang="en-US" smtClean="0"/>
              <a:t>輸入 </a:t>
            </a:r>
            <a:r>
              <a:rPr lang="en-US" altLang="zh-TW" smtClean="0"/>
              <a:t>nuk.edu.tw site:nuk.edu.tw filetype:pdf</a:t>
            </a:r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Yahoo</a:t>
            </a:r>
          </a:p>
          <a:p>
            <a:pPr lvl="1" eaLnBrk="1" hangingPunct="1"/>
            <a:r>
              <a:rPr lang="zh-TW" altLang="en-US" smtClean="0"/>
              <a:t>輸入 </a:t>
            </a:r>
            <a:r>
              <a:rPr lang="en-US" altLang="zh-TW" smtClean="0"/>
              <a:t>nuk.edu.tw site:nuk.edu.tw filetype:pdf</a:t>
            </a:r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教學檔案範例</a:t>
            </a:r>
            <a:endParaRPr lang="zh-TW" altLang="en-US" dirty="0"/>
          </a:p>
        </p:txBody>
      </p:sp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349500"/>
            <a:ext cx="605948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4365625"/>
            <a:ext cx="494188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以資訊管理學系為例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規模</a:t>
            </a:r>
            <a:endParaRPr lang="en-US" altLang="zh-TW" dirty="0" smtClean="0"/>
          </a:p>
          <a:p>
            <a:pPr lvl="2"/>
            <a:r>
              <a:rPr lang="en-US" altLang="zh-TW" dirty="0" smtClean="0"/>
              <a:t>Im.nuk.edu.tw </a:t>
            </a:r>
            <a:r>
              <a:rPr lang="en-US" altLang="zh-TW" dirty="0" err="1" smtClean="0"/>
              <a:t>site:im.nuk.edu.tw</a:t>
            </a:r>
            <a:endParaRPr lang="en-US" altLang="zh-TW" dirty="0" smtClean="0"/>
          </a:p>
          <a:p>
            <a:pPr lvl="2"/>
            <a:endParaRPr lang="en-US" altLang="zh-TW" dirty="0" smtClean="0"/>
          </a:p>
          <a:p>
            <a:pPr lvl="2"/>
            <a:endParaRPr lang="en-US" altLang="zh-TW" dirty="0" smtClean="0"/>
          </a:p>
          <a:p>
            <a:pPr lvl="2"/>
            <a:endParaRPr lang="en-US" altLang="zh-TW" dirty="0" smtClean="0"/>
          </a:p>
          <a:p>
            <a:pPr lvl="1"/>
            <a:r>
              <a:rPr lang="zh-TW" altLang="en-US" dirty="0" smtClean="0"/>
              <a:t>教學</a:t>
            </a:r>
            <a:r>
              <a:rPr lang="zh-TW" altLang="en-US" dirty="0" smtClean="0"/>
              <a:t>檔案</a:t>
            </a:r>
            <a:endParaRPr lang="en-US" altLang="zh-TW" dirty="0" smtClean="0"/>
          </a:p>
          <a:p>
            <a:pPr lvl="2"/>
            <a:r>
              <a:rPr lang="en-US" altLang="zh-TW" dirty="0" smtClean="0"/>
              <a:t>Im.nuk.edu.tw </a:t>
            </a:r>
            <a:r>
              <a:rPr lang="en-US" altLang="zh-TW" dirty="0" err="1" smtClean="0"/>
              <a:t>site:im.nuk.edu.tw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filetype:pdf</a:t>
            </a:r>
            <a:endParaRPr lang="en-US" altLang="zh-TW" dirty="0" smtClean="0"/>
          </a:p>
          <a:p>
            <a:pPr lvl="1"/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系所範例</a:t>
            </a:r>
            <a:endParaRPr lang="zh-TW" altLang="en-US" dirty="0"/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708920"/>
            <a:ext cx="551338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653136"/>
            <a:ext cx="6059487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字版面配置區 1"/>
          <p:cNvSpPr>
            <a:spLocks noGrp="1"/>
          </p:cNvSpPr>
          <p:nvPr>
            <p:ph type="body" idx="1"/>
          </p:nvPr>
        </p:nvSpPr>
        <p:spPr>
          <a:xfrm>
            <a:off x="3922713" y="2932113"/>
            <a:ext cx="4572000" cy="1454150"/>
          </a:xfrm>
        </p:spPr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r"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Search Engine Optimization</a:t>
            </a:r>
            <a:br>
              <a:rPr lang="en-US" altLang="zh-TW" dirty="0" smtClean="0"/>
            </a:br>
            <a:r>
              <a:rPr lang="zh-TW" altLang="en-US" dirty="0" smtClean="0"/>
              <a:t>搜尋引擎最佳化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SEO</a:t>
            </a:r>
          </a:p>
          <a:p>
            <a:pPr lvl="1" eaLnBrk="1" hangingPunct="1"/>
            <a:r>
              <a:rPr lang="en-US" altLang="zh-TW" smtClean="0"/>
              <a:t>Search engine optimization</a:t>
            </a:r>
          </a:p>
          <a:p>
            <a:pPr lvl="1" eaLnBrk="1" hangingPunct="1"/>
            <a:r>
              <a:rPr lang="zh-TW" altLang="en-US" smtClean="0"/>
              <a:t>搜尋引擎最佳化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目的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透過</a:t>
            </a:r>
            <a:r>
              <a:rPr lang="en-US" altLang="zh-TW" smtClean="0"/>
              <a:t>SEO</a:t>
            </a:r>
            <a:r>
              <a:rPr lang="zh-TW" altLang="en-US" smtClean="0"/>
              <a:t>的處理，</a:t>
            </a:r>
            <a:r>
              <a:rPr lang="zh-TW" altLang="en-US" smtClean="0">
                <a:solidFill>
                  <a:srgbClr val="FF0000"/>
                </a:solidFill>
              </a:rPr>
              <a:t>提高</a:t>
            </a:r>
            <a:r>
              <a:rPr lang="zh-TW" altLang="en-US" smtClean="0"/>
              <a:t>網頁在搜尋引擎的</a:t>
            </a:r>
            <a:r>
              <a:rPr lang="zh-TW" altLang="en-US" smtClean="0">
                <a:solidFill>
                  <a:srgbClr val="FF0000"/>
                </a:solidFill>
              </a:rPr>
              <a:t>排名</a:t>
            </a:r>
            <a:endParaRPr lang="en-US" altLang="zh-TW" smtClean="0">
              <a:solidFill>
                <a:srgbClr val="FF0000"/>
              </a:solidFill>
            </a:endParaRPr>
          </a:p>
          <a:p>
            <a:pPr lvl="1" eaLnBrk="1" hangingPunct="1"/>
            <a:r>
              <a:rPr lang="zh-TW" altLang="en-US" smtClean="0"/>
              <a:t>增加網頁被點選的機率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增加網站的</a:t>
            </a:r>
            <a:r>
              <a:rPr lang="zh-TW" altLang="en-US" smtClean="0">
                <a:solidFill>
                  <a:srgbClr val="FF0000"/>
                </a:solidFill>
              </a:rPr>
              <a:t>能見度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SEO</a:t>
            </a:r>
            <a:r>
              <a:rPr lang="zh-TW" altLang="en-US" dirty="0" smtClean="0"/>
              <a:t>的目的</a:t>
            </a:r>
            <a:endParaRPr lang="zh-TW" altLang="en-US" dirty="0"/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5445125"/>
            <a:ext cx="66405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3860800"/>
            <a:ext cx="34337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Story about : Facebook</a:t>
            </a:r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SEO </a:t>
            </a:r>
            <a:r>
              <a:rPr lang="zh-TW" altLang="en-US" dirty="0" smtClean="0"/>
              <a:t>的秘密</a:t>
            </a:r>
            <a:r>
              <a:rPr lang="en-US" altLang="zh-TW" dirty="0" smtClean="0"/>
              <a:t>(1/5)</a:t>
            </a:r>
            <a:endParaRPr lang="zh-TW" altLang="en-US" dirty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1773238"/>
            <a:ext cx="2892425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565400"/>
            <a:ext cx="4926012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SEO </a:t>
            </a:r>
            <a:r>
              <a:rPr lang="zh-TW" altLang="en-US" dirty="0" smtClean="0"/>
              <a:t>的秘密</a:t>
            </a:r>
            <a:r>
              <a:rPr lang="en-US" altLang="zh-TW" dirty="0" smtClean="0"/>
              <a:t>(2/5)</a:t>
            </a:r>
            <a:endParaRPr lang="zh-TW" altLang="en-US" dirty="0"/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628775"/>
            <a:ext cx="4376737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573463"/>
            <a:ext cx="5284788" cy="295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右彎箭號 8"/>
          <p:cNvSpPr/>
          <p:nvPr/>
        </p:nvSpPr>
        <p:spPr>
          <a:xfrm rot="5400000">
            <a:off x="5400675" y="2528888"/>
            <a:ext cx="935038" cy="100806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tx1"/>
              </a:solidFill>
            </a:endParaRPr>
          </a:p>
        </p:txBody>
      </p:sp>
      <p:sp>
        <p:nvSpPr>
          <p:cNvPr id="26631" name="文字方塊 9"/>
          <p:cNvSpPr txBox="1">
            <a:spLocks noChangeArrowheads="1"/>
          </p:cNvSpPr>
          <p:nvPr/>
        </p:nvSpPr>
        <p:spPr bwMode="auto">
          <a:xfrm>
            <a:off x="5435600" y="2133600"/>
            <a:ext cx="249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>
                <a:latin typeface="Franklin Gothic Book" pitchFamily="34" charset="0"/>
                <a:ea typeface="微軟正黑體" pitchFamily="34" charset="-120"/>
              </a:rPr>
              <a:t>被女友拋棄，想要報復</a:t>
            </a:r>
          </a:p>
        </p:txBody>
      </p:sp>
      <p:sp>
        <p:nvSpPr>
          <p:cNvPr id="11" name="上彎箭號 10"/>
          <p:cNvSpPr/>
          <p:nvPr/>
        </p:nvSpPr>
        <p:spPr>
          <a:xfrm rot="10800000">
            <a:off x="2195513" y="5229225"/>
            <a:ext cx="936625" cy="936625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6633" name="文字方塊 11"/>
          <p:cNvSpPr txBox="1">
            <a:spLocks noChangeArrowheads="1"/>
          </p:cNvSpPr>
          <p:nvPr/>
        </p:nvSpPr>
        <p:spPr bwMode="auto">
          <a:xfrm>
            <a:off x="1403350" y="4221163"/>
            <a:ext cx="1800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>
                <a:latin typeface="Franklin Gothic Book" pitchFamily="34" charset="0"/>
                <a:ea typeface="微軟正黑體" pitchFamily="34" charset="-120"/>
              </a:rPr>
              <a:t>駭入學校資料庫</a:t>
            </a:r>
            <a:endParaRPr kumimoji="0" lang="en-US" altLang="zh-TW">
              <a:latin typeface="Franklin Gothic Book" pitchFamily="34" charset="0"/>
              <a:ea typeface="微軟正黑體" pitchFamily="34" charset="-120"/>
            </a:endParaRPr>
          </a:p>
          <a:p>
            <a:r>
              <a:rPr kumimoji="0" lang="zh-TW" altLang="en-US">
                <a:latin typeface="Franklin Gothic Book" pitchFamily="34" charset="0"/>
                <a:ea typeface="微軟正黑體" pitchFamily="34" charset="-120"/>
              </a:rPr>
              <a:t>及部落格</a:t>
            </a:r>
            <a:endParaRPr kumimoji="0" lang="en-US" altLang="zh-TW">
              <a:latin typeface="Franklin Gothic Book" pitchFamily="34" charset="0"/>
              <a:ea typeface="微軟正黑體" pitchFamily="34" charset="-120"/>
            </a:endParaRPr>
          </a:p>
          <a:p>
            <a:r>
              <a:rPr kumimoji="0" lang="zh-TW" altLang="en-US">
                <a:latin typeface="Franklin Gothic Book" pitchFamily="34" charset="0"/>
                <a:ea typeface="微軟正黑體" pitchFamily="34" charset="-120"/>
              </a:rPr>
              <a:t>盜取個人資料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SEO </a:t>
            </a:r>
            <a:r>
              <a:rPr lang="zh-TW" altLang="en-US" dirty="0" smtClean="0"/>
              <a:t>的秘密</a:t>
            </a:r>
            <a:r>
              <a:rPr lang="en-US" altLang="zh-TW" dirty="0" smtClean="0"/>
              <a:t>(3/5)</a:t>
            </a:r>
            <a:endParaRPr lang="zh-TW" altLang="en-US" dirty="0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700213"/>
            <a:ext cx="265747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644900"/>
            <a:ext cx="6384925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右彎箭號 6"/>
          <p:cNvSpPr/>
          <p:nvPr/>
        </p:nvSpPr>
        <p:spPr>
          <a:xfrm rot="5400000">
            <a:off x="3816351" y="2528887"/>
            <a:ext cx="1008062" cy="1223963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tx1"/>
              </a:solidFill>
            </a:endParaRPr>
          </a:p>
        </p:txBody>
      </p:sp>
      <p:sp>
        <p:nvSpPr>
          <p:cNvPr id="27655" name="文字方塊 7"/>
          <p:cNvSpPr txBox="1">
            <a:spLocks noChangeArrowheads="1"/>
          </p:cNvSpPr>
          <p:nvPr/>
        </p:nvSpPr>
        <p:spPr bwMode="auto">
          <a:xfrm>
            <a:off x="4284663" y="1916113"/>
            <a:ext cx="31845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>
                <a:latin typeface="Franklin Gothic Book" pitchFamily="34" charset="0"/>
                <a:ea typeface="微軟正黑體" pitchFamily="34" charset="-120"/>
              </a:rPr>
              <a:t>要求好友提供評比的演算法</a:t>
            </a:r>
            <a:endParaRPr kumimoji="0" lang="en-US" altLang="zh-TW">
              <a:latin typeface="Franklin Gothic Book" pitchFamily="34" charset="0"/>
              <a:ea typeface="微軟正黑體" pitchFamily="34" charset="-120"/>
            </a:endParaRPr>
          </a:p>
          <a:p>
            <a:r>
              <a:rPr kumimoji="0" lang="zh-TW" altLang="en-US">
                <a:latin typeface="Franklin Gothic Book" pitchFamily="34" charset="0"/>
                <a:ea typeface="微軟正黑體" pitchFamily="34" charset="-120"/>
              </a:rPr>
              <a:t>撰寫一個校園美女的評比系統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SEO </a:t>
            </a:r>
            <a:r>
              <a:rPr lang="zh-TW" altLang="en-US" dirty="0" smtClean="0"/>
              <a:t>的秘密</a:t>
            </a:r>
            <a:r>
              <a:rPr lang="en-US" altLang="zh-TW" dirty="0" smtClean="0"/>
              <a:t>(4/5)</a:t>
            </a:r>
            <a:endParaRPr lang="zh-TW" altLang="en-US" dirty="0"/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2276475"/>
            <a:ext cx="6227763" cy="390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文字方塊 4"/>
          <p:cNvSpPr txBox="1">
            <a:spLocks noChangeArrowheads="1"/>
          </p:cNvSpPr>
          <p:nvPr/>
        </p:nvSpPr>
        <p:spPr bwMode="auto">
          <a:xfrm>
            <a:off x="1403350" y="1916113"/>
            <a:ext cx="364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>
                <a:latin typeface="Franklin Gothic Book" pitchFamily="34" charset="0"/>
                <a:ea typeface="微軟正黑體" pitchFamily="34" charset="-120"/>
              </a:rPr>
              <a:t>在校園造成轟動，並癱瘓校園網路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如何在校園美女評比中勝出？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你不是</a:t>
            </a:r>
            <a:r>
              <a:rPr lang="en-US" altLang="zh-TW" smtClean="0"/>
              <a:t>Mark Zuckerberg</a:t>
            </a:r>
          </a:p>
          <a:p>
            <a:pPr lvl="1" eaLnBrk="1" hangingPunct="1"/>
            <a:r>
              <a:rPr lang="zh-TW" altLang="en-US" smtClean="0"/>
              <a:t>你不是</a:t>
            </a:r>
            <a:r>
              <a:rPr lang="en-US" altLang="zh-TW" smtClean="0"/>
              <a:t>Eduardo Saverin</a:t>
            </a:r>
          </a:p>
          <a:p>
            <a:pPr eaLnBrk="1" hangingPunct="1"/>
            <a:r>
              <a:rPr lang="zh-TW" altLang="en-US" smtClean="0"/>
              <a:t>如何讓網頁在搜尋引擎中排名領先？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你不是</a:t>
            </a:r>
            <a:r>
              <a:rPr lang="en-US" altLang="zh-TW" smtClean="0"/>
              <a:t>Google</a:t>
            </a:r>
          </a:p>
          <a:p>
            <a:pPr lvl="1" eaLnBrk="1" hangingPunct="1"/>
            <a:r>
              <a:rPr lang="zh-TW" altLang="en-US" smtClean="0"/>
              <a:t>你不是</a:t>
            </a:r>
            <a:r>
              <a:rPr lang="en-US" altLang="zh-TW" smtClean="0"/>
              <a:t>Yahoo</a:t>
            </a:r>
          </a:p>
          <a:p>
            <a:pPr eaLnBrk="1" hangingPunct="1"/>
            <a:r>
              <a:rPr lang="zh-TW" altLang="en-US" smtClean="0"/>
              <a:t>評比權重，孰輕孰重？？</a:t>
            </a:r>
            <a:endParaRPr lang="en-US" altLang="zh-TW" smtClean="0"/>
          </a:p>
          <a:p>
            <a:pPr eaLnBrk="1" hangingPunct="1"/>
            <a:r>
              <a:rPr lang="zh-TW" altLang="en-US" smtClean="0">
                <a:solidFill>
                  <a:srgbClr val="FF0000"/>
                </a:solidFill>
              </a:rPr>
              <a:t>人人有理論，個個沒把握</a:t>
            </a:r>
            <a:r>
              <a:rPr lang="zh-TW" altLang="en-US" smtClean="0"/>
              <a:t>！！</a:t>
            </a:r>
            <a:endParaRPr lang="en-US" altLang="zh-TW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SEO </a:t>
            </a:r>
            <a:r>
              <a:rPr lang="zh-TW" altLang="en-US" dirty="0" smtClean="0"/>
              <a:t>的秘密</a:t>
            </a:r>
            <a:r>
              <a:rPr lang="en-US" altLang="zh-TW" dirty="0" smtClean="0"/>
              <a:t>(5/5)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文字版面配置區 1"/>
          <p:cNvSpPr>
            <a:spLocks noGrp="1"/>
          </p:cNvSpPr>
          <p:nvPr>
            <p:ph type="body" idx="1"/>
          </p:nvPr>
        </p:nvSpPr>
        <p:spPr>
          <a:xfrm>
            <a:off x="3922713" y="2932113"/>
            <a:ext cx="4572000" cy="1454150"/>
          </a:xfrm>
        </p:spPr>
        <p:txBody>
          <a:bodyPr/>
          <a:lstStyle/>
          <a:p>
            <a:pPr eaLnBrk="1" hangingPunct="1"/>
            <a:r>
              <a:rPr lang="en-US" altLang="zh-TW" smtClean="0"/>
              <a:t>1.</a:t>
            </a:r>
            <a:r>
              <a:rPr lang="zh-TW" altLang="en-US" smtClean="0"/>
              <a:t>網域名稱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2.</a:t>
            </a:r>
            <a:r>
              <a:rPr lang="zh-TW" altLang="en-US" smtClean="0"/>
              <a:t>檔案名稱與目錄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3.</a:t>
            </a:r>
            <a:r>
              <a:rPr lang="zh-TW" altLang="en-US" smtClean="0"/>
              <a:t>網頁標頭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4.</a:t>
            </a:r>
            <a:r>
              <a:rPr lang="zh-TW" altLang="en-US" smtClean="0"/>
              <a:t>網頁編碼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5.</a:t>
            </a:r>
            <a:r>
              <a:rPr lang="zh-TW" altLang="en-US" smtClean="0"/>
              <a:t>網頁內容關鍵字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6.HTML</a:t>
            </a:r>
            <a:r>
              <a:rPr lang="zh-TW" altLang="en-US" smtClean="0"/>
              <a:t>的標籤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7.Page Rank</a:t>
            </a:r>
          </a:p>
          <a:p>
            <a:pPr eaLnBrk="1" hangingPunct="1"/>
            <a:r>
              <a:rPr lang="en-US" altLang="zh-TW" smtClean="0"/>
              <a:t>8.Linking IN</a:t>
            </a:r>
          </a:p>
          <a:p>
            <a:pPr eaLnBrk="1" hangingPunct="1"/>
            <a:r>
              <a:rPr lang="en-US" altLang="zh-TW" smtClean="0"/>
              <a:t>9.Linking Out</a:t>
            </a:r>
            <a:endParaRPr lang="zh-TW" altLang="en-US" smtClean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搜尋引擎</a:t>
            </a:r>
            <a:r>
              <a:rPr lang="en-US" altLang="zh-TW" dirty="0" smtClean="0"/>
              <a:t>”</a:t>
            </a:r>
            <a:r>
              <a:rPr lang="zh-TW" altLang="en-US" dirty="0" smtClean="0"/>
              <a:t>可能的</a:t>
            </a:r>
            <a:r>
              <a:rPr lang="en-US" altLang="zh-TW" dirty="0" smtClean="0"/>
              <a:t>”</a:t>
            </a:r>
            <a:r>
              <a:rPr lang="zh-TW" altLang="en-US" dirty="0" smtClean="0"/>
              <a:t>權重設計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altLang="zh-TW" dirty="0" smtClean="0"/>
              <a:t>Domain Name 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http://lic.nuk.edu.tw 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http://library.nuk.edu.tw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http://licweb.nuk.edu.tw 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http://lib.nuk.edu.tw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endParaRPr lang="en-US" altLang="zh-TW" dirty="0" smtClean="0"/>
          </a:p>
          <a:p>
            <a:pPr marL="366204" eaLnBrk="1" fontAlgn="auto" hangingPunct="1">
              <a:spcBef>
                <a:spcPts val="324"/>
              </a:spcBef>
              <a:spcAft>
                <a:spcPts val="0"/>
              </a:spcAft>
              <a:defRPr/>
            </a:pPr>
            <a:r>
              <a:rPr lang="zh-TW" altLang="en-US" dirty="0" smtClean="0"/>
              <a:t>別名範例</a:t>
            </a:r>
            <a:endParaRPr lang="en-US" altLang="zh-TW" dirty="0" smtClean="0"/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zh-TW" altLang="en-US" dirty="0" smtClean="0"/>
              <a:t>太白</a:t>
            </a:r>
            <a:endParaRPr lang="en-US" altLang="zh-TW" dirty="0" smtClean="0"/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zh-TW" altLang="en-US" dirty="0" smtClean="0"/>
              <a:t>青蓮居士</a:t>
            </a:r>
            <a:endParaRPr lang="en-US" altLang="zh-TW" dirty="0" smtClean="0"/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zh-TW" altLang="en-US" dirty="0" smtClean="0"/>
              <a:t>詩仙</a:t>
            </a:r>
            <a:endParaRPr lang="en-US" altLang="zh-TW" dirty="0" smtClean="0"/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zh-TW" altLang="en-US" dirty="0" smtClean="0"/>
              <a:t>詩俠</a:t>
            </a:r>
            <a:endParaRPr lang="en-US" altLang="zh-TW" dirty="0" smtClean="0"/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altLang="zh-TW" dirty="0" smtClean="0"/>
              <a:t>…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1.</a:t>
            </a:r>
            <a:r>
              <a:rPr lang="zh-TW" altLang="en-US" dirty="0" smtClean="0"/>
              <a:t>網域名稱</a:t>
            </a:r>
            <a:r>
              <a:rPr lang="en-US" altLang="zh-TW" dirty="0" smtClean="0"/>
              <a:t>-</a:t>
            </a:r>
            <a:r>
              <a:rPr lang="zh-TW" altLang="en-US" dirty="0" smtClean="0"/>
              <a:t>樣式</a:t>
            </a:r>
            <a:endParaRPr lang="zh-TW" altLang="en-US" dirty="0"/>
          </a:p>
        </p:txBody>
      </p:sp>
      <p:grpSp>
        <p:nvGrpSpPr>
          <p:cNvPr id="3" name="群組 8"/>
          <p:cNvGrpSpPr>
            <a:grpSpLocks/>
          </p:cNvGrpSpPr>
          <p:nvPr/>
        </p:nvGrpSpPr>
        <p:grpSpPr bwMode="auto">
          <a:xfrm>
            <a:off x="4716463" y="1989138"/>
            <a:ext cx="4427537" cy="1439862"/>
            <a:chOff x="4716463" y="1989138"/>
            <a:chExt cx="4427537" cy="1439862"/>
          </a:xfrm>
        </p:grpSpPr>
        <p:sp>
          <p:nvSpPr>
            <p:cNvPr id="4" name="右大括弧 3"/>
            <p:cNvSpPr/>
            <p:nvPr/>
          </p:nvSpPr>
          <p:spPr>
            <a:xfrm>
              <a:off x="4716463" y="1989138"/>
              <a:ext cx="792162" cy="1439862"/>
            </a:xfrm>
            <a:prstGeom prst="rightBrac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754" name="文字方塊 4"/>
            <p:cNvSpPr txBox="1">
              <a:spLocks noChangeArrowheads="1"/>
            </p:cNvSpPr>
            <p:nvPr/>
          </p:nvSpPr>
          <p:spPr bwMode="auto">
            <a:xfrm>
              <a:off x="5464175" y="2420938"/>
              <a:ext cx="3679825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sz="2800" b="1"/>
                <a:t>http://lic.nuk.edu.tw</a:t>
              </a:r>
              <a:endParaRPr lang="zh-TW" altLang="en-US" sz="2800" b="1"/>
            </a:p>
          </p:txBody>
        </p:sp>
      </p:grpSp>
      <p:grpSp>
        <p:nvGrpSpPr>
          <p:cNvPr id="5" name="群組 9"/>
          <p:cNvGrpSpPr>
            <a:grpSpLocks/>
          </p:cNvGrpSpPr>
          <p:nvPr/>
        </p:nvGrpSpPr>
        <p:grpSpPr bwMode="auto">
          <a:xfrm>
            <a:off x="2484438" y="4149725"/>
            <a:ext cx="1838325" cy="1727200"/>
            <a:chOff x="2484438" y="4149725"/>
            <a:chExt cx="1838325" cy="1727200"/>
          </a:xfrm>
        </p:grpSpPr>
        <p:sp>
          <p:nvSpPr>
            <p:cNvPr id="6" name="右大括弧 5"/>
            <p:cNvSpPr/>
            <p:nvPr/>
          </p:nvSpPr>
          <p:spPr>
            <a:xfrm>
              <a:off x="2484438" y="4149725"/>
              <a:ext cx="792162" cy="1727200"/>
            </a:xfrm>
            <a:prstGeom prst="rightBrac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752" name="文字方塊 4"/>
            <p:cNvSpPr txBox="1">
              <a:spLocks noChangeArrowheads="1"/>
            </p:cNvSpPr>
            <p:nvPr/>
          </p:nvSpPr>
          <p:spPr bwMode="auto">
            <a:xfrm>
              <a:off x="3419475" y="4724400"/>
              <a:ext cx="903288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2800" b="1"/>
                <a:t>李白</a:t>
              </a:r>
            </a:p>
          </p:txBody>
        </p:sp>
      </p:grpSp>
      <p:sp>
        <p:nvSpPr>
          <p:cNvPr id="8" name="圓角矩形圖說文字 7"/>
          <p:cNvSpPr/>
          <p:nvPr/>
        </p:nvSpPr>
        <p:spPr>
          <a:xfrm>
            <a:off x="3779838" y="3573463"/>
            <a:ext cx="2087562" cy="792162"/>
          </a:xfrm>
          <a:prstGeom prst="wedgeRoundRectCallout">
            <a:avLst>
              <a:gd name="adj1" fmla="val -66263"/>
              <a:gd name="adj2" fmla="val -84156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dirty="0">
                <a:solidFill>
                  <a:schemeClr val="tx1"/>
                </a:solidFill>
              </a:rPr>
              <a:t>Alias Name </a:t>
            </a:r>
            <a:r>
              <a:rPr lang="zh-TW" altLang="en-US" dirty="0">
                <a:solidFill>
                  <a:schemeClr val="tx1"/>
                </a:solidFill>
              </a:rPr>
              <a:t>別名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網域名稱與網站內容呈現高度的</a:t>
            </a:r>
            <a:r>
              <a:rPr lang="zh-TW" altLang="en-US" smtClean="0">
                <a:solidFill>
                  <a:srgbClr val="FF0000"/>
                </a:solidFill>
              </a:rPr>
              <a:t>關連性</a:t>
            </a:r>
            <a:endParaRPr lang="en-US" altLang="zh-TW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altLang="zh-TW" smtClean="0"/>
              <a:t>http://lic.nuk.edu.tw</a:t>
            </a:r>
          </a:p>
          <a:p>
            <a:pPr lvl="1" eaLnBrk="1" hangingPunct="1"/>
            <a:r>
              <a:rPr lang="en-US" altLang="zh-TW" smtClean="0"/>
              <a:t>http://140.127.234.140 </a:t>
            </a:r>
          </a:p>
          <a:p>
            <a:pPr lvl="1"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網域名稱與網站內容間之關係</a:t>
            </a:r>
            <a:r>
              <a:rPr lang="zh-TW" altLang="en-US" smtClean="0">
                <a:solidFill>
                  <a:srgbClr val="FF0000"/>
                </a:solidFill>
              </a:rPr>
              <a:t>易辨識</a:t>
            </a:r>
            <a:endParaRPr lang="en-US" altLang="zh-TW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altLang="zh-TW" smtClean="0"/>
              <a:t>http://</a:t>
            </a:r>
            <a:r>
              <a:rPr lang="en-US" altLang="zh-TW" smtClean="0">
                <a:solidFill>
                  <a:srgbClr val="FF0000"/>
                </a:solidFill>
              </a:rPr>
              <a:t>lib.nuk.edu.tw</a:t>
            </a:r>
            <a:endParaRPr lang="zh-TW" altLang="en-US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altLang="zh-TW" smtClean="0"/>
              <a:t>http://</a:t>
            </a:r>
            <a:r>
              <a:rPr lang="en-US" altLang="zh-TW" smtClean="0">
                <a:solidFill>
                  <a:srgbClr val="FF0000"/>
                </a:solidFill>
              </a:rPr>
              <a:t>www2.nuk.edu.tw</a:t>
            </a:r>
            <a:r>
              <a:rPr lang="en-US" altLang="zh-TW" smtClean="0"/>
              <a:t>/lib/index.php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網域名稱</a:t>
            </a:r>
            <a:r>
              <a:rPr lang="zh-TW" altLang="en-US" smtClean="0">
                <a:solidFill>
                  <a:srgbClr val="FF0000"/>
                </a:solidFill>
              </a:rPr>
              <a:t>越陳越香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網域名稱</a:t>
            </a:r>
            <a:r>
              <a:rPr lang="en-US" altLang="zh-TW" dirty="0" smtClean="0"/>
              <a:t>-</a:t>
            </a:r>
            <a:r>
              <a:rPr lang="zh-TW" altLang="en-US" dirty="0" smtClean="0"/>
              <a:t>原則與優點</a:t>
            </a:r>
            <a:endParaRPr lang="zh-TW" altLang="en-US" dirty="0"/>
          </a:p>
        </p:txBody>
      </p:sp>
      <p:sp>
        <p:nvSpPr>
          <p:cNvPr id="4" name="圓角矩形圖說文字 3"/>
          <p:cNvSpPr/>
          <p:nvPr/>
        </p:nvSpPr>
        <p:spPr>
          <a:xfrm>
            <a:off x="5364163" y="1989138"/>
            <a:ext cx="2843212" cy="792162"/>
          </a:xfrm>
          <a:prstGeom prst="wedgeRoundRectCallout">
            <a:avLst>
              <a:gd name="adj1" fmla="val -68446"/>
              <a:gd name="adj2" fmla="val 1661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不具關連性，較不容易直接瞭解該網站的性質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表單下載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學校首頁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公用表單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圖書資訊館</a:t>
            </a:r>
            <a:endParaRPr lang="en-US" altLang="zh-TW" smtClean="0"/>
          </a:p>
          <a:p>
            <a:pPr lvl="1" eaLnBrk="1" hangingPunct="1"/>
            <a:r>
              <a:rPr lang="zh-TW" altLang="en-US" smtClean="0">
                <a:solidFill>
                  <a:srgbClr val="FF0000"/>
                </a:solidFill>
              </a:rPr>
              <a:t>伺服主機網域名稱（</a:t>
            </a:r>
            <a:r>
              <a:rPr lang="en-US" altLang="zh-TW" smtClean="0">
                <a:solidFill>
                  <a:srgbClr val="FF0000"/>
                </a:solidFill>
              </a:rPr>
              <a:t>DNS</a:t>
            </a:r>
            <a:r>
              <a:rPr lang="zh-TW" altLang="en-US" smtClean="0">
                <a:solidFill>
                  <a:srgbClr val="FF0000"/>
                </a:solidFill>
              </a:rPr>
              <a:t>）申請表</a:t>
            </a:r>
            <a:endParaRPr lang="en-US" altLang="zh-TW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altLang="zh-TW" smtClean="0"/>
              <a:t>OR</a:t>
            </a:r>
          </a:p>
          <a:p>
            <a:pPr lvl="1" eaLnBrk="1" hangingPunct="1"/>
            <a:r>
              <a:rPr lang="zh-TW" altLang="en-US" smtClean="0"/>
              <a:t>圖資館網頁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表單下載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13.</a:t>
            </a:r>
            <a:r>
              <a:rPr lang="zh-TW" altLang="en-US" smtClean="0">
                <a:solidFill>
                  <a:srgbClr val="FF0000"/>
                </a:solidFill>
              </a:rPr>
              <a:t>伺服主機網域名稱（</a:t>
            </a:r>
            <a:r>
              <a:rPr lang="en-US" altLang="zh-TW" smtClean="0">
                <a:solidFill>
                  <a:srgbClr val="FF0000"/>
                </a:solidFill>
              </a:rPr>
              <a:t>DNS</a:t>
            </a:r>
            <a:r>
              <a:rPr lang="zh-TW" altLang="en-US" smtClean="0">
                <a:solidFill>
                  <a:srgbClr val="FF0000"/>
                </a:solidFill>
              </a:rPr>
              <a:t>）申請表</a:t>
            </a:r>
            <a:endParaRPr lang="en-US" altLang="zh-TW" smtClean="0">
              <a:solidFill>
                <a:srgbClr val="FF0000"/>
              </a:solidFill>
            </a:endParaRPr>
          </a:p>
          <a:p>
            <a:pPr eaLnBrk="1" hangingPunct="1"/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網域名稱</a:t>
            </a:r>
            <a:r>
              <a:rPr lang="en-US" altLang="zh-TW" dirty="0" smtClean="0"/>
              <a:t>-</a:t>
            </a:r>
            <a:r>
              <a:rPr lang="zh-TW" altLang="en-US" dirty="0" smtClean="0"/>
              <a:t>自管</a:t>
            </a:r>
            <a:r>
              <a:rPr lang="en-US" altLang="zh-TW" dirty="0" smtClean="0"/>
              <a:t>DNS</a:t>
            </a:r>
            <a:r>
              <a:rPr lang="zh-TW" altLang="en-US" dirty="0" smtClean="0"/>
              <a:t>的申請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網域名稱</a:t>
            </a:r>
            <a:r>
              <a:rPr lang="en-US" altLang="zh-TW" dirty="0" smtClean="0"/>
              <a:t>-DNS</a:t>
            </a:r>
            <a:r>
              <a:rPr lang="zh-TW" altLang="en-US" dirty="0" smtClean="0"/>
              <a:t>申請單的填寫</a:t>
            </a:r>
            <a:endParaRPr lang="zh-TW" altLang="en-US" dirty="0"/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125538"/>
            <a:ext cx="7265987" cy="539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群組 28"/>
          <p:cNvGrpSpPr>
            <a:grpSpLocks/>
          </p:cNvGrpSpPr>
          <p:nvPr/>
        </p:nvGrpSpPr>
        <p:grpSpPr bwMode="auto">
          <a:xfrm>
            <a:off x="2195513" y="1628775"/>
            <a:ext cx="5099050" cy="728663"/>
            <a:chOff x="2195736" y="1628800"/>
            <a:chExt cx="5099020" cy="729372"/>
          </a:xfrm>
        </p:grpSpPr>
        <p:sp>
          <p:nvSpPr>
            <p:cNvPr id="34841" name="文字方塊 4"/>
            <p:cNvSpPr txBox="1">
              <a:spLocks noChangeArrowheads="1"/>
            </p:cNvSpPr>
            <p:nvPr/>
          </p:nvSpPr>
          <p:spPr bwMode="auto">
            <a:xfrm>
              <a:off x="2195736" y="1628800"/>
              <a:ext cx="133882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>
                  <a:solidFill>
                    <a:schemeClr val="accent2"/>
                  </a:solidFill>
                </a:rPr>
                <a:t>圖書資訊館</a:t>
              </a:r>
            </a:p>
          </p:txBody>
        </p:sp>
        <p:sp>
          <p:nvSpPr>
            <p:cNvPr id="34842" name="文字方塊 5"/>
            <p:cNvSpPr txBox="1">
              <a:spLocks noChangeArrowheads="1"/>
            </p:cNvSpPr>
            <p:nvPr/>
          </p:nvSpPr>
          <p:spPr bwMode="auto">
            <a:xfrm>
              <a:off x="6084168" y="1628800"/>
              <a:ext cx="12105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100.10.10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  <p:sp>
          <p:nvSpPr>
            <p:cNvPr id="34843" name="文字方塊 6"/>
            <p:cNvSpPr txBox="1">
              <a:spLocks noChangeArrowheads="1"/>
            </p:cNvSpPr>
            <p:nvPr/>
          </p:nvSpPr>
          <p:spPr bwMode="auto">
            <a:xfrm>
              <a:off x="2197404" y="1953670"/>
              <a:ext cx="87716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>
                  <a:solidFill>
                    <a:schemeClr val="accent2"/>
                  </a:solidFill>
                </a:rPr>
                <a:t>王小明</a:t>
              </a:r>
            </a:p>
          </p:txBody>
        </p:sp>
        <p:sp>
          <p:nvSpPr>
            <p:cNvPr id="34844" name="文字方塊 7"/>
            <p:cNvSpPr txBox="1">
              <a:spLocks noChangeArrowheads="1"/>
            </p:cNvSpPr>
            <p:nvPr/>
          </p:nvSpPr>
          <p:spPr bwMode="auto">
            <a:xfrm>
              <a:off x="6156176" y="1988840"/>
              <a:ext cx="552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119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4" name="群組 29"/>
          <p:cNvGrpSpPr>
            <a:grpSpLocks/>
          </p:cNvGrpSpPr>
          <p:nvPr/>
        </p:nvGrpSpPr>
        <p:grpSpPr bwMode="auto">
          <a:xfrm>
            <a:off x="2197100" y="2312988"/>
            <a:ext cx="2262188" cy="676275"/>
            <a:chOff x="2197404" y="2313710"/>
            <a:chExt cx="2262158" cy="674949"/>
          </a:xfrm>
        </p:grpSpPr>
        <p:sp>
          <p:nvSpPr>
            <p:cNvPr id="34839" name="文字方塊 8"/>
            <p:cNvSpPr txBox="1">
              <a:spLocks noChangeArrowheads="1"/>
            </p:cNvSpPr>
            <p:nvPr/>
          </p:nvSpPr>
          <p:spPr bwMode="auto">
            <a:xfrm>
              <a:off x="2197404" y="2313710"/>
              <a:ext cx="210826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>
                  <a:solidFill>
                    <a:schemeClr val="accent2"/>
                  </a:solidFill>
                </a:rPr>
                <a:t>圖書資訊館</a:t>
              </a:r>
              <a:r>
                <a:rPr lang="en-US" altLang="zh-TW">
                  <a:solidFill>
                    <a:schemeClr val="accent2"/>
                  </a:solidFill>
                </a:rPr>
                <a:t>-</a:t>
              </a:r>
              <a:r>
                <a:rPr lang="zh-TW" altLang="en-US">
                  <a:solidFill>
                    <a:schemeClr val="accent2"/>
                  </a:solidFill>
                </a:rPr>
                <a:t>主機房</a:t>
              </a:r>
            </a:p>
          </p:txBody>
        </p:sp>
        <p:sp>
          <p:nvSpPr>
            <p:cNvPr id="34840" name="文字方塊 9"/>
            <p:cNvSpPr txBox="1">
              <a:spLocks noChangeArrowheads="1"/>
            </p:cNvSpPr>
            <p:nvPr/>
          </p:nvSpPr>
          <p:spPr bwMode="auto">
            <a:xfrm>
              <a:off x="2197404" y="2619327"/>
              <a:ext cx="226215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>
                  <a:solidFill>
                    <a:schemeClr val="accent2"/>
                  </a:solidFill>
                </a:rPr>
                <a:t>圖資館網頁伺服主機</a:t>
              </a:r>
            </a:p>
          </p:txBody>
        </p:sp>
      </p:grpSp>
      <p:grpSp>
        <p:nvGrpSpPr>
          <p:cNvPr id="5" name="群組 14"/>
          <p:cNvGrpSpPr>
            <a:grpSpLocks/>
          </p:cNvGrpSpPr>
          <p:nvPr/>
        </p:nvGrpSpPr>
        <p:grpSpPr bwMode="auto">
          <a:xfrm>
            <a:off x="2124075" y="4184650"/>
            <a:ext cx="342900" cy="215900"/>
            <a:chOff x="251520" y="4869160"/>
            <a:chExt cx="342455" cy="216024"/>
          </a:xfrm>
        </p:grpSpPr>
        <p:cxnSp>
          <p:nvCxnSpPr>
            <p:cNvPr id="12" name="直線接點 11"/>
            <p:cNvCxnSpPr/>
            <p:nvPr/>
          </p:nvCxnSpPr>
          <p:spPr>
            <a:xfrm rot="16200000" flipH="1">
              <a:off x="251386" y="4940773"/>
              <a:ext cx="144545" cy="14427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 rot="5400000" flipH="1" flipV="1">
              <a:off x="378153" y="4869362"/>
              <a:ext cx="216024" cy="21562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群組 30"/>
          <p:cNvGrpSpPr>
            <a:grpSpLocks/>
          </p:cNvGrpSpPr>
          <p:nvPr/>
        </p:nvGrpSpPr>
        <p:grpSpPr bwMode="auto">
          <a:xfrm>
            <a:off x="3205163" y="2944813"/>
            <a:ext cx="4697412" cy="709612"/>
            <a:chOff x="3205516" y="2944197"/>
            <a:chExt cx="4697159" cy="710119"/>
          </a:xfrm>
        </p:grpSpPr>
        <p:sp>
          <p:nvSpPr>
            <p:cNvPr id="34833" name="文字方塊 15"/>
            <p:cNvSpPr txBox="1">
              <a:spLocks noChangeArrowheads="1"/>
            </p:cNvSpPr>
            <p:nvPr/>
          </p:nvSpPr>
          <p:spPr bwMode="auto">
            <a:xfrm>
              <a:off x="3223101" y="2944197"/>
              <a:ext cx="103105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>
                  <a:solidFill>
                    <a:schemeClr val="accent2"/>
                  </a:solidFill>
                </a:rPr>
                <a:t>哆啦</a:t>
              </a:r>
              <a:r>
                <a:rPr lang="en-US" altLang="zh-TW">
                  <a:solidFill>
                    <a:schemeClr val="accent2"/>
                  </a:solidFill>
                </a:rPr>
                <a:t>A</a:t>
              </a:r>
              <a:r>
                <a:rPr lang="zh-TW" altLang="en-US">
                  <a:solidFill>
                    <a:schemeClr val="accent2"/>
                  </a:solidFill>
                </a:rPr>
                <a:t>夢</a:t>
              </a:r>
            </a:p>
          </p:txBody>
        </p:sp>
        <p:sp>
          <p:nvSpPr>
            <p:cNvPr id="34834" name="文字方塊 16"/>
            <p:cNvSpPr txBox="1">
              <a:spLocks noChangeArrowheads="1"/>
            </p:cNvSpPr>
            <p:nvPr/>
          </p:nvSpPr>
          <p:spPr bwMode="auto">
            <a:xfrm>
              <a:off x="3205516" y="3267399"/>
              <a:ext cx="87716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>
                  <a:solidFill>
                    <a:schemeClr val="accent2"/>
                  </a:solidFill>
                </a:rPr>
                <a:t>魔術師</a:t>
              </a:r>
            </a:p>
          </p:txBody>
        </p:sp>
        <p:sp>
          <p:nvSpPr>
            <p:cNvPr id="34835" name="文字方塊 17"/>
            <p:cNvSpPr txBox="1">
              <a:spLocks noChangeArrowheads="1"/>
            </p:cNvSpPr>
            <p:nvPr/>
          </p:nvSpPr>
          <p:spPr bwMode="auto">
            <a:xfrm>
              <a:off x="5868144" y="2961782"/>
              <a:ext cx="20345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dlam@nuk.edu.tw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  <p:sp>
          <p:nvSpPr>
            <p:cNvPr id="34836" name="文字方塊 18"/>
            <p:cNvSpPr txBox="1">
              <a:spLocks noChangeArrowheads="1"/>
            </p:cNvSpPr>
            <p:nvPr/>
          </p:nvSpPr>
          <p:spPr bwMode="auto">
            <a:xfrm>
              <a:off x="5871480" y="3284984"/>
              <a:ext cx="552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110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7" name="群組 31"/>
          <p:cNvGrpSpPr>
            <a:grpSpLocks/>
          </p:cNvGrpSpPr>
          <p:nvPr/>
        </p:nvGrpSpPr>
        <p:grpSpPr bwMode="auto">
          <a:xfrm>
            <a:off x="1314450" y="5480050"/>
            <a:ext cx="4311650" cy="682625"/>
            <a:chOff x="1314055" y="5480394"/>
            <a:chExt cx="4312310" cy="681665"/>
          </a:xfrm>
        </p:grpSpPr>
        <p:sp>
          <p:nvSpPr>
            <p:cNvPr id="34828" name="文字方塊 19"/>
            <p:cNvSpPr txBox="1">
              <a:spLocks noChangeArrowheads="1"/>
            </p:cNvSpPr>
            <p:nvPr/>
          </p:nvSpPr>
          <p:spPr bwMode="auto">
            <a:xfrm>
              <a:off x="1314055" y="5480394"/>
              <a:ext cx="40267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lic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  <p:sp>
          <p:nvSpPr>
            <p:cNvPr id="34829" name="文字方塊 20"/>
            <p:cNvSpPr txBox="1">
              <a:spLocks noChangeArrowheads="1"/>
            </p:cNvSpPr>
            <p:nvPr/>
          </p:nvSpPr>
          <p:spPr bwMode="auto">
            <a:xfrm>
              <a:off x="2411760" y="551723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lib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  <p:sp>
          <p:nvSpPr>
            <p:cNvPr id="34830" name="文字方塊 21"/>
            <p:cNvSpPr txBox="1">
              <a:spLocks noChangeArrowheads="1"/>
            </p:cNvSpPr>
            <p:nvPr/>
          </p:nvSpPr>
          <p:spPr bwMode="auto">
            <a:xfrm>
              <a:off x="2405895" y="5792727"/>
              <a:ext cx="83869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libweb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  <p:sp>
          <p:nvSpPr>
            <p:cNvPr id="34831" name="文字方塊 22"/>
            <p:cNvSpPr txBox="1">
              <a:spLocks noChangeArrowheads="1"/>
            </p:cNvSpPr>
            <p:nvPr/>
          </p:nvSpPr>
          <p:spPr bwMode="auto">
            <a:xfrm>
              <a:off x="3203848" y="5517232"/>
              <a:ext cx="165942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140.127.202.1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  <p:sp>
          <p:nvSpPr>
            <p:cNvPr id="34832" name="文字方塊 23"/>
            <p:cNvSpPr txBox="1">
              <a:spLocks noChangeArrowheads="1"/>
            </p:cNvSpPr>
            <p:nvPr/>
          </p:nvSpPr>
          <p:spPr bwMode="auto">
            <a:xfrm>
              <a:off x="4967210" y="5517232"/>
              <a:ext cx="65915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chemeClr val="accent2"/>
                  </a:solidFill>
                </a:rPr>
                <a:t>linux</a:t>
              </a:r>
              <a:endParaRPr lang="zh-TW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8" name="群組 27"/>
          <p:cNvGrpSpPr>
            <a:grpSpLocks/>
          </p:cNvGrpSpPr>
          <p:nvPr/>
        </p:nvGrpSpPr>
        <p:grpSpPr bwMode="auto">
          <a:xfrm>
            <a:off x="7092950" y="5462588"/>
            <a:ext cx="323850" cy="215900"/>
            <a:chOff x="7092280" y="5462809"/>
            <a:chExt cx="324870" cy="216024"/>
          </a:xfrm>
        </p:grpSpPr>
        <p:cxnSp>
          <p:nvCxnSpPr>
            <p:cNvPr id="26" name="直線接點 25"/>
            <p:cNvCxnSpPr/>
            <p:nvPr/>
          </p:nvCxnSpPr>
          <p:spPr>
            <a:xfrm rot="16200000" flipH="1">
              <a:off x="7091671" y="5517424"/>
              <a:ext cx="144545" cy="143325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接點 26"/>
            <p:cNvCxnSpPr/>
            <p:nvPr/>
          </p:nvCxnSpPr>
          <p:spPr>
            <a:xfrm rot="5400000" flipH="1" flipV="1">
              <a:off x="7200848" y="5462531"/>
              <a:ext cx="216024" cy="21658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WWW2</a:t>
            </a:r>
            <a:r>
              <a:rPr lang="zh-TW" altLang="en-US" smtClean="0"/>
              <a:t>各網站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(</a:t>
            </a:r>
            <a:r>
              <a:rPr lang="zh-TW" altLang="en-US" smtClean="0"/>
              <a:t>原</a:t>
            </a:r>
            <a:r>
              <a:rPr lang="en-US" altLang="zh-TW" smtClean="0"/>
              <a:t>)http://www2.nuk.edu.tw/lib</a:t>
            </a:r>
          </a:p>
          <a:p>
            <a:pPr lvl="1" eaLnBrk="1" hangingPunct="1"/>
            <a:r>
              <a:rPr lang="en-US" altLang="zh-TW" smtClean="0"/>
              <a:t>(</a:t>
            </a:r>
            <a:r>
              <a:rPr lang="zh-TW" altLang="en-US" smtClean="0"/>
              <a:t>可</a:t>
            </a:r>
            <a:r>
              <a:rPr lang="en-US" altLang="zh-TW" smtClean="0"/>
              <a:t>)http://oldlic.nuk.edu.tw</a:t>
            </a:r>
          </a:p>
          <a:p>
            <a:pPr lvl="1"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如何申請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填寫</a:t>
            </a:r>
            <a:r>
              <a:rPr lang="en-US" altLang="zh-TW" smtClean="0"/>
              <a:t>DNS</a:t>
            </a:r>
            <a:r>
              <a:rPr lang="zh-TW" altLang="en-US" smtClean="0"/>
              <a:t>申請單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填寫網頁資料修正單</a:t>
            </a:r>
            <a:endParaRPr lang="en-US" altLang="zh-TW" smtClean="0"/>
          </a:p>
          <a:p>
            <a:pPr lvl="2" eaLnBrk="1" hangingPunct="1"/>
            <a:r>
              <a:rPr lang="zh-TW" altLang="en-US" smtClean="0"/>
              <a:t>學校首頁</a:t>
            </a:r>
            <a:endParaRPr lang="en-US" altLang="zh-TW" smtClean="0"/>
          </a:p>
          <a:p>
            <a:pPr lvl="2" eaLnBrk="1" hangingPunct="1"/>
            <a:r>
              <a:rPr lang="zh-TW" altLang="en-US" smtClean="0"/>
              <a:t>公用表單</a:t>
            </a:r>
            <a:endParaRPr lang="en-US" altLang="zh-TW" smtClean="0"/>
          </a:p>
          <a:p>
            <a:pPr lvl="2" eaLnBrk="1" hangingPunct="1"/>
            <a:r>
              <a:rPr lang="zh-TW" altLang="en-US" smtClean="0"/>
              <a:t>圖書資訊館</a:t>
            </a:r>
            <a:endParaRPr lang="en-US" altLang="zh-TW" smtClean="0"/>
          </a:p>
          <a:p>
            <a:pPr lvl="2" eaLnBrk="1" hangingPunct="1"/>
            <a:r>
              <a:rPr lang="zh-TW" altLang="en-US" smtClean="0"/>
              <a:t>網頁資料修正單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網域名稱</a:t>
            </a:r>
            <a:r>
              <a:rPr lang="en-US" altLang="zh-TW" dirty="0" smtClean="0"/>
              <a:t>-</a:t>
            </a:r>
            <a:r>
              <a:rPr lang="zh-TW" altLang="en-US" dirty="0" smtClean="0"/>
              <a:t>託管</a:t>
            </a:r>
            <a:r>
              <a:rPr lang="en-US" altLang="zh-TW" dirty="0" smtClean="0"/>
              <a:t>DNS</a:t>
            </a:r>
            <a:r>
              <a:rPr lang="zh-TW" altLang="en-US" dirty="0" smtClean="0"/>
              <a:t>的申請</a:t>
            </a:r>
            <a:endParaRPr lang="zh-TW" altLang="en-US" dirty="0"/>
          </a:p>
        </p:txBody>
      </p:sp>
      <p:sp>
        <p:nvSpPr>
          <p:cNvPr id="4" name="圓角矩形圖說文字 3"/>
          <p:cNvSpPr/>
          <p:nvPr/>
        </p:nvSpPr>
        <p:spPr>
          <a:xfrm>
            <a:off x="4572000" y="4076700"/>
            <a:ext cx="2736850" cy="792163"/>
          </a:xfrm>
          <a:prstGeom prst="wedgeRoundRectCallout">
            <a:avLst>
              <a:gd name="adj1" fmla="val -73393"/>
              <a:gd name="adj2" fmla="val -4332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修正學校首頁之超連結</a:t>
            </a:r>
          </a:p>
        </p:txBody>
      </p:sp>
      <p:sp>
        <p:nvSpPr>
          <p:cNvPr id="5" name="圓角矩形圖說文字 4"/>
          <p:cNvSpPr/>
          <p:nvPr/>
        </p:nvSpPr>
        <p:spPr>
          <a:xfrm>
            <a:off x="4572000" y="3213100"/>
            <a:ext cx="2736850" cy="792163"/>
          </a:xfrm>
          <a:prstGeom prst="wedgeRoundRectCallout">
            <a:avLst>
              <a:gd name="adj1" fmla="val -88852"/>
              <a:gd name="adj2" fmla="val 1217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設定</a:t>
            </a:r>
            <a:r>
              <a:rPr lang="en-US" altLang="zh-TW" dirty="0">
                <a:solidFill>
                  <a:srgbClr val="FF0000"/>
                </a:solidFill>
              </a:rPr>
              <a:t>DNS</a:t>
            </a:r>
            <a:r>
              <a:rPr lang="zh-TW" altLang="en-US" dirty="0">
                <a:solidFill>
                  <a:schemeClr val="tx1"/>
                </a:solidFill>
              </a:rPr>
              <a:t>與</a:t>
            </a:r>
            <a:r>
              <a:rPr lang="en-US" altLang="zh-TW" dirty="0">
                <a:solidFill>
                  <a:srgbClr val="FF0000"/>
                </a:solidFill>
              </a:rPr>
              <a:t>Virtual Host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uild="p"/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檔案目錄</a:t>
            </a:r>
            <a:endParaRPr lang="en-US" altLang="zh-TW" smtClean="0"/>
          </a:p>
          <a:p>
            <a:pPr eaLnBrk="1" hangingPunct="1"/>
            <a:endParaRPr lang="en-US" altLang="zh-TW" smtClean="0"/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檔案名稱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2.</a:t>
            </a:r>
            <a:r>
              <a:rPr lang="zh-TW" altLang="en-US" dirty="0" smtClean="0"/>
              <a:t>檔案目錄與檔案名稱</a:t>
            </a:r>
            <a:r>
              <a:rPr lang="en-US" altLang="zh-TW" dirty="0" smtClean="0"/>
              <a:t>-</a:t>
            </a:r>
            <a:r>
              <a:rPr lang="zh-TW" altLang="en-US" dirty="0" smtClean="0"/>
              <a:t>樣式</a:t>
            </a:r>
            <a:endParaRPr lang="zh-TW" altLang="en-US" dirty="0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989138"/>
            <a:ext cx="6326187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429000"/>
            <a:ext cx="6986587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圓角矩形圖說文字 5"/>
          <p:cNvSpPr/>
          <p:nvPr/>
        </p:nvSpPr>
        <p:spPr>
          <a:xfrm>
            <a:off x="4643438" y="2565400"/>
            <a:ext cx="3384550" cy="792163"/>
          </a:xfrm>
          <a:prstGeom prst="wedgeRoundRectCallout">
            <a:avLst>
              <a:gd name="adj1" fmla="val -114719"/>
              <a:gd name="adj2" fmla="val -3887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rgbClr val="FF0000"/>
                </a:solidFill>
              </a:rPr>
              <a:t>檔案目錄</a:t>
            </a:r>
            <a:r>
              <a:rPr lang="zh-TW" altLang="en-US" dirty="0">
                <a:solidFill>
                  <a:schemeClr val="tx1"/>
                </a:solidFill>
              </a:rPr>
              <a:t>亦為搜尋引擎的判斷的條件之一</a:t>
            </a:r>
          </a:p>
        </p:txBody>
      </p:sp>
      <p:sp>
        <p:nvSpPr>
          <p:cNvPr id="7" name="圓角矩形圖說文字 6"/>
          <p:cNvSpPr/>
          <p:nvPr/>
        </p:nvSpPr>
        <p:spPr>
          <a:xfrm>
            <a:off x="4716463" y="4581525"/>
            <a:ext cx="3384550" cy="792163"/>
          </a:xfrm>
          <a:prstGeom prst="wedgeRoundRectCallout">
            <a:avLst>
              <a:gd name="adj1" fmla="val -85622"/>
              <a:gd name="adj2" fmla="val -5885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rgbClr val="FF0000"/>
                </a:solidFill>
              </a:rPr>
              <a:t>檔案名稱</a:t>
            </a:r>
            <a:r>
              <a:rPr lang="zh-TW" altLang="en-US" dirty="0">
                <a:solidFill>
                  <a:schemeClr val="tx1"/>
                </a:solidFill>
              </a:rPr>
              <a:t>亦為搜尋引擎的判斷的條件之一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www.nuk.edu.tw/</a:t>
            </a:r>
            <a:r>
              <a:rPr lang="en-US" altLang="zh-TW" smtClean="0">
                <a:solidFill>
                  <a:srgbClr val="FF0000"/>
                </a:solidFill>
              </a:rPr>
              <a:t>copyright</a:t>
            </a:r>
            <a:r>
              <a:rPr lang="en-US" altLang="zh-TW" smtClean="0"/>
              <a:t>/index.php</a:t>
            </a:r>
          </a:p>
          <a:p>
            <a:pPr eaLnBrk="1" hangingPunct="1"/>
            <a:r>
              <a:rPr lang="en-US" altLang="zh-TW" smtClean="0"/>
              <a:t>www.nuk.edu.tw/</a:t>
            </a:r>
            <a:r>
              <a:rPr lang="zh-TW" altLang="en-US" smtClean="0">
                <a:solidFill>
                  <a:srgbClr val="FF0000"/>
                </a:solidFill>
              </a:rPr>
              <a:t>智財權</a:t>
            </a:r>
            <a:r>
              <a:rPr lang="en-US" altLang="zh-TW" smtClean="0"/>
              <a:t>/index.php</a:t>
            </a:r>
          </a:p>
          <a:p>
            <a:pPr lvl="1" eaLnBrk="1" hangingPunct="1">
              <a:buFont typeface="Wingdings 2" pitchFamily="18" charset="2"/>
              <a:buNone/>
            </a:pPr>
            <a:endParaRPr lang="en-US" altLang="zh-TW" smtClean="0">
              <a:solidFill>
                <a:srgbClr val="0070C0"/>
              </a:solidFill>
            </a:endParaRPr>
          </a:p>
          <a:p>
            <a:pPr lvl="1" eaLnBrk="1" hangingPunct="1">
              <a:buFont typeface="Wingdings 2" pitchFamily="18" charset="2"/>
              <a:buNone/>
            </a:pPr>
            <a:endParaRPr lang="en-US" altLang="zh-TW" smtClean="0">
              <a:solidFill>
                <a:srgbClr val="0070C0"/>
              </a:solidFill>
            </a:endParaRPr>
          </a:p>
          <a:p>
            <a:pPr lvl="1" eaLnBrk="1" hangingPunct="1">
              <a:buFont typeface="Wingdings 2" pitchFamily="18" charset="2"/>
              <a:buNone/>
            </a:pPr>
            <a:endParaRPr lang="en-US" altLang="zh-TW" smtClean="0">
              <a:solidFill>
                <a:srgbClr val="0070C0"/>
              </a:solidFill>
            </a:endParaRPr>
          </a:p>
          <a:p>
            <a:pPr eaLnBrk="1" hangingPunct="1"/>
            <a:r>
              <a:rPr lang="en-US" altLang="zh-TW" smtClean="0"/>
              <a:t>www.nuk.edu.tw/</a:t>
            </a:r>
            <a:r>
              <a:rPr lang="en-US" altLang="zh-TW" smtClean="0">
                <a:solidFill>
                  <a:srgbClr val="FF0000"/>
                </a:solidFill>
              </a:rPr>
              <a:t>copyright</a:t>
            </a:r>
            <a:r>
              <a:rPr lang="en-US" altLang="zh-TW" smtClean="0"/>
              <a:t>/download.php</a:t>
            </a:r>
          </a:p>
          <a:p>
            <a:pPr eaLnBrk="1" hangingPunct="1"/>
            <a:r>
              <a:rPr lang="en-US" altLang="zh-TW" smtClean="0"/>
              <a:t>www.nuk.edu.tw/</a:t>
            </a:r>
            <a:r>
              <a:rPr lang="en-US" altLang="zh-TW" smtClean="0">
                <a:solidFill>
                  <a:srgbClr val="FF0000"/>
                </a:solidFill>
              </a:rPr>
              <a:t>cr</a:t>
            </a:r>
            <a:r>
              <a:rPr lang="en-US" altLang="zh-TW" smtClean="0"/>
              <a:t>/</a:t>
            </a:r>
            <a:r>
              <a:rPr lang="en-US" altLang="zh-TW" smtClean="0">
                <a:solidFill>
                  <a:srgbClr val="FF0000"/>
                </a:solidFill>
              </a:rPr>
              <a:t>page1</a:t>
            </a:r>
            <a:r>
              <a:rPr lang="en-US" altLang="zh-TW" smtClean="0"/>
              <a:t>.php</a:t>
            </a:r>
          </a:p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檔案目錄與檔案名稱</a:t>
            </a:r>
            <a:r>
              <a:rPr lang="en-US" altLang="zh-TW" dirty="0" smtClean="0"/>
              <a:t>-</a:t>
            </a:r>
            <a:r>
              <a:rPr lang="zh-TW" altLang="en-US" dirty="0" smtClean="0"/>
              <a:t>命名原則</a:t>
            </a:r>
            <a:endParaRPr lang="zh-TW" altLang="en-US" dirty="0"/>
          </a:p>
        </p:txBody>
      </p:sp>
      <p:sp>
        <p:nvSpPr>
          <p:cNvPr id="4" name="圓角矩形圖說文字 3"/>
          <p:cNvSpPr/>
          <p:nvPr/>
        </p:nvSpPr>
        <p:spPr>
          <a:xfrm>
            <a:off x="4932363" y="2708275"/>
            <a:ext cx="3384550" cy="792163"/>
          </a:xfrm>
          <a:prstGeom prst="wedgeRoundRectCallout">
            <a:avLst>
              <a:gd name="adj1" fmla="val -68641"/>
              <a:gd name="adj2" fmla="val -8732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搜尋引擎目前僅適用英文的關鍵字</a:t>
            </a:r>
          </a:p>
        </p:txBody>
      </p:sp>
      <p:sp>
        <p:nvSpPr>
          <p:cNvPr id="5" name="圓角矩形圖說文字 4"/>
          <p:cNvSpPr/>
          <p:nvPr/>
        </p:nvSpPr>
        <p:spPr>
          <a:xfrm>
            <a:off x="5148263" y="5013325"/>
            <a:ext cx="3384550" cy="792163"/>
          </a:xfrm>
          <a:prstGeom prst="wedgeRoundRectCallout">
            <a:avLst>
              <a:gd name="adj1" fmla="val -71370"/>
              <a:gd name="adj2" fmla="val -10758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目錄、檔名之命名是否有意義？與內容有關連？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3.</a:t>
            </a:r>
            <a:r>
              <a:rPr lang="zh-TW" altLang="en-US" dirty="0" smtClean="0"/>
              <a:t>網頁標頭</a:t>
            </a:r>
            <a:r>
              <a:rPr lang="en-US" altLang="zh-TW" dirty="0" smtClean="0"/>
              <a:t>-</a:t>
            </a:r>
            <a:r>
              <a:rPr lang="zh-TW" altLang="en-US" dirty="0" smtClean="0"/>
              <a:t>樣式</a:t>
            </a:r>
            <a:endParaRPr lang="zh-TW" altLang="en-US" dirty="0"/>
          </a:p>
        </p:txBody>
      </p:sp>
      <p:sp>
        <p:nvSpPr>
          <p:cNvPr id="38915" name="文字方塊 3"/>
          <p:cNvSpPr txBox="1">
            <a:spLocks noChangeArrowheads="1"/>
          </p:cNvSpPr>
          <p:nvPr/>
        </p:nvSpPr>
        <p:spPr bwMode="auto">
          <a:xfrm>
            <a:off x="323850" y="1557338"/>
            <a:ext cx="8640763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/>
              <a:t>&lt;html&gt;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&lt;head&gt;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</a:t>
            </a:r>
            <a:r>
              <a:rPr lang="en-US" altLang="zh-TW" sz="2000">
                <a:solidFill>
                  <a:srgbClr val="FF0000"/>
                </a:solidFill>
              </a:rPr>
              <a:t>title</a:t>
            </a:r>
            <a:r>
              <a:rPr lang="en-US" altLang="zh-TW" sz="2000"/>
              <a:t>&gt;Library And Information Center, Nuk -</a:t>
            </a:r>
            <a:r>
              <a:rPr lang="zh-TW" altLang="en-US" sz="2000"/>
              <a:t>國立高雄大學圖書資訊館</a:t>
            </a:r>
            <a:r>
              <a:rPr lang="en-US" altLang="zh-TW" sz="2000"/>
              <a:t>&lt;</a:t>
            </a:r>
            <a:r>
              <a:rPr lang="en-US" altLang="zh-TW" sz="2000">
                <a:solidFill>
                  <a:srgbClr val="FF0000"/>
                </a:solidFill>
              </a:rPr>
              <a:t>/title</a:t>
            </a:r>
            <a:r>
              <a:rPr lang="en-US" altLang="zh-TW" sz="2000"/>
              <a:t>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&lt;meta name=“</a:t>
            </a:r>
            <a:r>
              <a:rPr lang="en-US" altLang="zh-TW" sz="2000">
                <a:solidFill>
                  <a:srgbClr val="FF0000"/>
                </a:solidFill>
              </a:rPr>
              <a:t>description</a:t>
            </a:r>
            <a:r>
              <a:rPr lang="en-US" altLang="zh-TW" sz="2000"/>
              <a:t>” content=</a:t>
            </a:r>
            <a:r>
              <a:rPr lang="en-US" altLang="zh-TW" sz="2000">
                <a:solidFill>
                  <a:srgbClr val="FF0000"/>
                </a:solidFill>
              </a:rPr>
              <a:t>“</a:t>
            </a:r>
            <a:r>
              <a:rPr lang="zh-TW" altLang="en-US" sz="2000">
                <a:solidFill>
                  <a:srgbClr val="0070C0"/>
                </a:solidFill>
              </a:rPr>
              <a:t>將網站的內容描述置於此</a:t>
            </a:r>
            <a:r>
              <a:rPr lang="en-US" altLang="zh-TW" sz="2000">
                <a:solidFill>
                  <a:srgbClr val="FF0000"/>
                </a:solidFill>
              </a:rPr>
              <a:t>” </a:t>
            </a:r>
            <a:r>
              <a:rPr lang="en-US" altLang="zh-TW" sz="2000"/>
              <a:t>\&gt;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&lt;meta name=“</a:t>
            </a:r>
            <a:r>
              <a:rPr lang="en-US" altLang="zh-TW" sz="2000">
                <a:solidFill>
                  <a:srgbClr val="FF0000"/>
                </a:solidFill>
              </a:rPr>
              <a:t>keywords</a:t>
            </a:r>
            <a:r>
              <a:rPr lang="en-US" altLang="zh-TW" sz="2000"/>
              <a:t>” content=</a:t>
            </a:r>
            <a:r>
              <a:rPr lang="en-US" altLang="zh-TW" sz="2000">
                <a:solidFill>
                  <a:srgbClr val="FF0000"/>
                </a:solidFill>
              </a:rPr>
              <a:t>“</a:t>
            </a:r>
            <a:r>
              <a:rPr lang="zh-TW" altLang="en-US" sz="2000">
                <a:solidFill>
                  <a:srgbClr val="0070C0"/>
                </a:solidFill>
              </a:rPr>
              <a:t>將網站內的關鍵字置於此</a:t>
            </a:r>
            <a:r>
              <a:rPr lang="en-US" altLang="zh-TW" sz="2000">
                <a:solidFill>
                  <a:srgbClr val="FF0000"/>
                </a:solidFill>
              </a:rPr>
              <a:t>”</a:t>
            </a:r>
            <a:r>
              <a:rPr lang="en-US" altLang="zh-TW" sz="2000"/>
              <a:t> \&gt;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&lt;/head&gt;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&lt;body&gt;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…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&lt;/body&gt;</a:t>
            </a:r>
          </a:p>
          <a:p>
            <a:pPr>
              <a:lnSpc>
                <a:spcPct val="150000"/>
              </a:lnSpc>
            </a:pPr>
            <a:r>
              <a:rPr lang="en-US" altLang="zh-TW" sz="2000"/>
              <a:t>&lt;/html&gt;</a:t>
            </a:r>
            <a:endParaRPr lang="zh-TW" altLang="en-US" sz="2000"/>
          </a:p>
        </p:txBody>
      </p:sp>
      <p:sp>
        <p:nvSpPr>
          <p:cNvPr id="4" name="矩形 3"/>
          <p:cNvSpPr/>
          <p:nvPr/>
        </p:nvSpPr>
        <p:spPr>
          <a:xfrm>
            <a:off x="1619672" y="4293096"/>
            <a:ext cx="710963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注意格式！不要寫錯！</a:t>
            </a:r>
          </a:p>
        </p:txBody>
      </p:sp>
      <p:sp>
        <p:nvSpPr>
          <p:cNvPr id="5" name="矩形 4"/>
          <p:cNvSpPr/>
          <p:nvPr/>
        </p:nvSpPr>
        <p:spPr>
          <a:xfrm>
            <a:off x="179388" y="2133600"/>
            <a:ext cx="8785225" cy="21590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建立獨特、準確表達內容的網頁標題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可包括</a:t>
            </a:r>
            <a:r>
              <a:rPr lang="zh-TW" altLang="en-US" smtClean="0">
                <a:solidFill>
                  <a:srgbClr val="FF0000"/>
                </a:solidFill>
              </a:rPr>
              <a:t>網站名稱</a:t>
            </a:r>
            <a:r>
              <a:rPr lang="zh-TW" altLang="en-US" smtClean="0"/>
              <a:t>、</a:t>
            </a:r>
            <a:r>
              <a:rPr lang="zh-TW" altLang="en-US" smtClean="0">
                <a:solidFill>
                  <a:srgbClr val="FF0000"/>
                </a:solidFill>
              </a:rPr>
              <a:t>重要資訊</a:t>
            </a:r>
            <a:r>
              <a:rPr lang="zh-TW" altLang="en-US" smtClean="0"/>
              <a:t>或</a:t>
            </a:r>
            <a:r>
              <a:rPr lang="zh-TW" altLang="en-US" smtClean="0">
                <a:solidFill>
                  <a:srgbClr val="FF0000"/>
                </a:solidFill>
              </a:rPr>
              <a:t>主要內容</a:t>
            </a:r>
            <a:endParaRPr lang="en-US" altLang="zh-TW" smtClean="0">
              <a:solidFill>
                <a:srgbClr val="FF0000"/>
              </a:solidFill>
            </a:endParaRPr>
          </a:p>
          <a:p>
            <a:pPr eaLnBrk="1" hangingPunct="1"/>
            <a:r>
              <a:rPr lang="zh-TW" altLang="en-US" smtClean="0"/>
              <a:t>網頁標題範例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Lic, Nuk -</a:t>
            </a:r>
            <a:r>
              <a:rPr lang="zh-TW" altLang="en-US" smtClean="0"/>
              <a:t>國立高雄大學圖書資訊館</a:t>
            </a:r>
            <a:endParaRPr lang="en-US" altLang="zh-TW" smtClean="0"/>
          </a:p>
          <a:p>
            <a:pPr lvl="2" eaLnBrk="1" hangingPunct="1">
              <a:buFont typeface="Wingdings 2" pitchFamily="18" charset="2"/>
              <a:buNone/>
            </a:pPr>
            <a:r>
              <a:rPr lang="zh-TW" altLang="en-US" smtClean="0">
                <a:solidFill>
                  <a:srgbClr val="0070C0"/>
                </a:solidFill>
              </a:rPr>
              <a:t>英文在前，正體在後</a:t>
            </a:r>
            <a:endParaRPr lang="en-US" altLang="zh-TW" smtClean="0">
              <a:solidFill>
                <a:srgbClr val="0070C0"/>
              </a:solidFill>
            </a:endParaRPr>
          </a:p>
          <a:p>
            <a:pPr lvl="1" eaLnBrk="1" hangingPunct="1"/>
            <a:r>
              <a:rPr lang="zh-TW" altLang="en-US" smtClean="0"/>
              <a:t>國立高雄大學圖書資訊館</a:t>
            </a:r>
            <a:r>
              <a:rPr lang="en-US" altLang="zh-TW" smtClean="0"/>
              <a:t>-Lic,Nuk</a:t>
            </a:r>
          </a:p>
          <a:p>
            <a:pPr lvl="2" eaLnBrk="1" hangingPunct="1">
              <a:buFont typeface="Wingdings 2" pitchFamily="18" charset="2"/>
              <a:buNone/>
            </a:pPr>
            <a:r>
              <a:rPr lang="zh-TW" altLang="en-US" smtClean="0">
                <a:solidFill>
                  <a:srgbClr val="0070C0"/>
                </a:solidFill>
              </a:rPr>
              <a:t>正體在前，英文在後</a:t>
            </a:r>
            <a:endParaRPr lang="en-US" altLang="zh-TW" smtClean="0">
              <a:solidFill>
                <a:srgbClr val="0070C0"/>
              </a:solidFill>
            </a:endParaRPr>
          </a:p>
          <a:p>
            <a:pPr lvl="1" eaLnBrk="1" hangingPunct="1"/>
            <a:r>
              <a:rPr lang="en-US" altLang="zh-TW" smtClean="0"/>
              <a:t>Page1</a:t>
            </a:r>
            <a:r>
              <a:rPr lang="zh-TW" altLang="en-US" smtClean="0"/>
              <a:t>、首頁</a:t>
            </a:r>
            <a:endParaRPr lang="en-US" altLang="zh-TW" smtClean="0"/>
          </a:p>
          <a:p>
            <a:pPr lvl="2" eaLnBrk="1" hangingPunct="1">
              <a:buFont typeface="Wingdings 2" pitchFamily="18" charset="2"/>
              <a:buNone/>
            </a:pPr>
            <a:r>
              <a:rPr lang="zh-TW" altLang="en-US" smtClean="0">
                <a:solidFill>
                  <a:srgbClr val="0070C0"/>
                </a:solidFill>
              </a:rPr>
              <a:t>與網頁內容無關</a:t>
            </a:r>
            <a:endParaRPr lang="en-US" altLang="zh-TW" smtClean="0">
              <a:solidFill>
                <a:srgbClr val="0070C0"/>
              </a:solidFill>
            </a:endParaRPr>
          </a:p>
          <a:p>
            <a:pPr lvl="1" eaLnBrk="1" hangingPunct="1"/>
            <a:r>
              <a:rPr lang="en-US" altLang="zh-TW" smtClean="0"/>
              <a:t>NULL</a:t>
            </a:r>
          </a:p>
          <a:p>
            <a:pPr lvl="2" eaLnBrk="1" hangingPunct="1">
              <a:buFont typeface="Wingdings 2" pitchFamily="18" charset="2"/>
              <a:buNone/>
            </a:pPr>
            <a:r>
              <a:rPr lang="zh-TW" altLang="en-US" smtClean="0">
                <a:solidFill>
                  <a:srgbClr val="0070C0"/>
                </a:solidFill>
              </a:rPr>
              <a:t>空的，不知此網頁為何？</a:t>
            </a:r>
            <a:endParaRPr lang="en-US" altLang="zh-TW" smtClean="0">
              <a:solidFill>
                <a:srgbClr val="0070C0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網頁標頭</a:t>
            </a:r>
            <a:r>
              <a:rPr lang="en-US" altLang="zh-TW" dirty="0" smtClean="0"/>
              <a:t>-Title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5724128" y="4221088"/>
            <a:ext cx="2954655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請注意，</a:t>
            </a:r>
            <a:endParaRPr lang="en-US" altLang="zh-TW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勿犯！</a:t>
            </a:r>
          </a:p>
        </p:txBody>
      </p:sp>
      <p:sp>
        <p:nvSpPr>
          <p:cNvPr id="5" name="右大括弧 4"/>
          <p:cNvSpPr/>
          <p:nvPr/>
        </p:nvSpPr>
        <p:spPr>
          <a:xfrm>
            <a:off x="5003800" y="4292600"/>
            <a:ext cx="576263" cy="1511300"/>
          </a:xfrm>
          <a:prstGeom prst="rightBrace">
            <a:avLst>
              <a:gd name="adj1" fmla="val 8333"/>
              <a:gd name="adj2" fmla="val 50945"/>
            </a:avLst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圓角矩形圖說文字 5"/>
          <p:cNvSpPr/>
          <p:nvPr/>
        </p:nvSpPr>
        <p:spPr>
          <a:xfrm>
            <a:off x="6443663" y="2997200"/>
            <a:ext cx="2051050" cy="647700"/>
          </a:xfrm>
          <a:prstGeom prst="wedgeRoundRectCallout">
            <a:avLst>
              <a:gd name="adj1" fmla="val -82348"/>
              <a:gd name="adj2" fmla="val -3887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簡明扼要為原則</a:t>
            </a:r>
          </a:p>
        </p:txBody>
      </p:sp>
      <p:sp>
        <p:nvSpPr>
          <p:cNvPr id="7" name="圓角矩形圖說文字 6"/>
          <p:cNvSpPr/>
          <p:nvPr/>
        </p:nvSpPr>
        <p:spPr>
          <a:xfrm>
            <a:off x="3563938" y="4437063"/>
            <a:ext cx="1368425" cy="936625"/>
          </a:xfrm>
          <a:prstGeom prst="wedgeRoundRectCallout">
            <a:avLst>
              <a:gd name="adj1" fmla="val -89032"/>
              <a:gd name="adj2" fmla="val -3887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有意義的名稱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468812"/>
          </a:xfrm>
        </p:spPr>
        <p:txBody>
          <a:bodyPr/>
          <a:lstStyle/>
          <a:p>
            <a:pPr>
              <a:defRPr/>
            </a:pPr>
            <a:r>
              <a:rPr lang="zh-TW" altLang="en-US" sz="2400" dirty="0" smtClean="0"/>
              <a:t>準確描述網頁內容</a:t>
            </a:r>
            <a:endParaRPr lang="en-US" altLang="zh-TW" sz="2400" dirty="0" smtClean="0"/>
          </a:p>
          <a:p>
            <a:pPr lvl="1" eaLnBrk="1" hangingPunct="1">
              <a:buFont typeface="Verdana" pitchFamily="34" charset="0"/>
              <a:buNone/>
              <a:defRPr/>
            </a:pPr>
            <a:r>
              <a:rPr lang="zh-TW" altLang="en-US" sz="2000" dirty="0" smtClean="0">
                <a:solidFill>
                  <a:srgbClr val="0070C0"/>
                </a:solidFill>
              </a:rPr>
              <a:t>選擇可以</a:t>
            </a:r>
            <a:r>
              <a:rPr lang="zh-TW" altLang="en-US" sz="2000" dirty="0" smtClean="0">
                <a:solidFill>
                  <a:srgbClr val="FF0000"/>
                </a:solidFill>
              </a:rPr>
              <a:t>有效</a:t>
            </a:r>
            <a:r>
              <a:rPr lang="zh-TW" altLang="en-US" sz="2000" dirty="0" smtClean="0">
                <a:solidFill>
                  <a:srgbClr val="0070C0"/>
                </a:solidFill>
              </a:rPr>
              <a:t>傳達網頁內容主題的標題</a:t>
            </a:r>
            <a:endParaRPr lang="en-US" altLang="zh-TW" sz="2000" dirty="0" smtClean="0">
              <a:solidFill>
                <a:srgbClr val="0070C0"/>
              </a:solidFill>
            </a:endParaRPr>
          </a:p>
          <a:p>
            <a:pPr lvl="1" eaLnBrk="1" hangingPunct="1">
              <a:buFont typeface="Verdana" pitchFamily="34" charset="0"/>
              <a:buNone/>
              <a:defRPr/>
            </a:pPr>
            <a:r>
              <a:rPr lang="en-US" altLang="zh-TW" sz="1900" dirty="0" smtClean="0"/>
              <a:t>[</a:t>
            </a:r>
            <a:r>
              <a:rPr lang="zh-TW" altLang="en-US" sz="1900" dirty="0" smtClean="0"/>
              <a:t>避免</a:t>
            </a:r>
            <a:r>
              <a:rPr lang="en-US" altLang="zh-TW" sz="1900" dirty="0" smtClean="0"/>
              <a:t>]</a:t>
            </a:r>
          </a:p>
          <a:p>
            <a:pPr lvl="2" eaLnBrk="1" hangingPunct="1">
              <a:defRPr/>
            </a:pP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與網頁內容無關的標題</a:t>
            </a:r>
            <a:endParaRPr lang="en-US" altLang="zh-TW" sz="1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2" eaLnBrk="1" hangingPunct="1">
              <a:defRPr/>
            </a:pP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使用</a:t>
            </a:r>
            <a:r>
              <a:rPr lang="en-US" altLang="zh-TW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”</a:t>
            </a: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未命名</a:t>
            </a:r>
            <a:r>
              <a:rPr lang="en-US" altLang="zh-TW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”,”</a:t>
            </a: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新網頁</a:t>
            </a:r>
            <a:r>
              <a:rPr lang="en-US" altLang="zh-TW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1”</a:t>
            </a: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等預設的標題或不明確的標題</a:t>
            </a:r>
            <a:endParaRPr lang="en-US" altLang="zh-TW" sz="1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hangingPunct="1">
              <a:defRPr/>
            </a:pPr>
            <a:r>
              <a:rPr lang="zh-TW" altLang="en-US" sz="2400" dirty="0" smtClean="0"/>
              <a:t>為每個網頁建立獨一無二的標題標記</a:t>
            </a:r>
            <a:endParaRPr lang="en-US" altLang="zh-TW" sz="2400" dirty="0" smtClean="0"/>
          </a:p>
          <a:p>
            <a:pPr lvl="1" eaLnBrk="1" hangingPunct="1">
              <a:buFont typeface="Verdana" pitchFamily="34" charset="0"/>
              <a:buNone/>
              <a:defRPr/>
            </a:pPr>
            <a:r>
              <a:rPr lang="zh-TW" altLang="en-US" sz="2000" dirty="0" smtClean="0">
                <a:solidFill>
                  <a:srgbClr val="0070C0"/>
                </a:solidFill>
              </a:rPr>
              <a:t>每一個網頁最好有一個</a:t>
            </a:r>
            <a:r>
              <a:rPr lang="zh-TW" altLang="en-US" sz="2000" dirty="0" smtClean="0">
                <a:solidFill>
                  <a:srgbClr val="FF0000"/>
                </a:solidFill>
              </a:rPr>
              <a:t>獨一無二</a:t>
            </a:r>
            <a:r>
              <a:rPr lang="zh-TW" altLang="en-US" sz="2000" dirty="0" smtClean="0">
                <a:solidFill>
                  <a:srgbClr val="0070C0"/>
                </a:solidFill>
              </a:rPr>
              <a:t>的標題標記</a:t>
            </a:r>
            <a:endParaRPr lang="en-US" altLang="zh-TW" sz="2000" dirty="0" smtClean="0">
              <a:solidFill>
                <a:srgbClr val="0070C0"/>
              </a:solidFill>
            </a:endParaRPr>
          </a:p>
          <a:p>
            <a:pPr lvl="1" eaLnBrk="1" hangingPunct="1">
              <a:buFont typeface="Verdana" pitchFamily="34" charset="0"/>
              <a:buNone/>
              <a:defRPr/>
            </a:pPr>
            <a:r>
              <a:rPr lang="en-US" altLang="zh-TW" sz="1900" dirty="0" smtClean="0"/>
              <a:t>[</a:t>
            </a:r>
            <a:r>
              <a:rPr lang="zh-TW" altLang="en-US" sz="1900" dirty="0" smtClean="0"/>
              <a:t>避免</a:t>
            </a:r>
            <a:r>
              <a:rPr lang="en-US" altLang="zh-TW" sz="1900" dirty="0" smtClean="0"/>
              <a:t>]</a:t>
            </a:r>
          </a:p>
          <a:p>
            <a:pPr lvl="2" eaLnBrk="1" hangingPunct="1">
              <a:defRPr/>
            </a:pP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所有網頁或大部分網頁使用同一個標題</a:t>
            </a:r>
            <a:endParaRPr lang="en-US" altLang="zh-TW" sz="1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hangingPunct="1">
              <a:defRPr/>
            </a:pPr>
            <a:r>
              <a:rPr lang="zh-TW" altLang="en-US" sz="2400" dirty="0" smtClean="0"/>
              <a:t>使用簡短但描述明確的標題</a:t>
            </a:r>
            <a:endParaRPr lang="en-US" altLang="zh-TW" sz="2400" dirty="0" smtClean="0"/>
          </a:p>
          <a:p>
            <a:pPr lvl="1" eaLnBrk="1" hangingPunct="1">
              <a:buFont typeface="Verdana" pitchFamily="34" charset="0"/>
              <a:buNone/>
              <a:defRPr/>
            </a:pPr>
            <a:r>
              <a:rPr lang="zh-TW" altLang="en-US" sz="2000" dirty="0" smtClean="0">
                <a:solidFill>
                  <a:srgbClr val="FF0000"/>
                </a:solidFill>
              </a:rPr>
              <a:t>簡短</a:t>
            </a:r>
            <a:r>
              <a:rPr lang="zh-TW" altLang="en-US" sz="2000" dirty="0" smtClean="0">
                <a:solidFill>
                  <a:srgbClr val="0070C0"/>
                </a:solidFill>
              </a:rPr>
              <a:t>的標題也可以包含</a:t>
            </a:r>
            <a:r>
              <a:rPr lang="zh-TW" altLang="en-US" sz="2000" dirty="0" smtClean="0">
                <a:solidFill>
                  <a:srgbClr val="FF0000"/>
                </a:solidFill>
              </a:rPr>
              <a:t>豐富的資訊</a:t>
            </a:r>
            <a:endParaRPr lang="en-US" altLang="zh-TW" sz="2000" dirty="0" smtClean="0">
              <a:solidFill>
                <a:srgbClr val="FF0000"/>
              </a:solidFill>
            </a:endParaRPr>
          </a:p>
          <a:p>
            <a:pPr lvl="1" eaLnBrk="1" hangingPunct="1">
              <a:buFont typeface="Verdana" pitchFamily="34" charset="0"/>
              <a:buNone/>
              <a:defRPr/>
            </a:pPr>
            <a:r>
              <a:rPr lang="en-US" altLang="zh-TW" sz="1900" dirty="0" smtClean="0"/>
              <a:t>[</a:t>
            </a:r>
            <a:r>
              <a:rPr lang="zh-TW" altLang="en-US" sz="1900" dirty="0" smtClean="0"/>
              <a:t>避免</a:t>
            </a:r>
            <a:r>
              <a:rPr lang="en-US" altLang="zh-TW" sz="1900" dirty="0" smtClean="0"/>
              <a:t>]</a:t>
            </a:r>
          </a:p>
          <a:p>
            <a:pPr lvl="2" eaLnBrk="1" hangingPunct="1">
              <a:defRPr/>
            </a:pP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冗長又無用處的標題</a:t>
            </a:r>
            <a:endParaRPr lang="en-US" altLang="zh-TW" sz="1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2" eaLnBrk="1" hangingPunct="1">
              <a:defRPr/>
            </a:pPr>
            <a:r>
              <a:rPr lang="zh-TW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在標記中堆砌不必要的關鍵字</a:t>
            </a:r>
            <a:endParaRPr lang="en-US" altLang="zh-TW" sz="1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Verdana" pitchFamily="34" charset="0"/>
              <a:buNone/>
              <a:defRPr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網頁標頭</a:t>
            </a:r>
            <a:r>
              <a:rPr lang="en-US" altLang="zh-TW" dirty="0" smtClean="0"/>
              <a:t>-Title </a:t>
            </a:r>
            <a:r>
              <a:rPr lang="zh-TW" altLang="en-US" dirty="0" smtClean="0"/>
              <a:t>建議作法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2" indent="-255588"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zh-TW" altLang="en-US" sz="2700" smtClean="0"/>
              <a:t>搜尋引擎會以此文字產生您網站的摘要</a:t>
            </a:r>
            <a:endParaRPr lang="en-US" altLang="zh-TW" sz="2700" smtClean="0"/>
          </a:p>
          <a:p>
            <a:pPr marL="365125" lvl="2" indent="-255588"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zh-TW" altLang="en-US" sz="2700" smtClean="0"/>
              <a:t>摘要標記的範例</a:t>
            </a:r>
            <a:endParaRPr lang="en-US" altLang="zh-TW" sz="2700" smtClean="0"/>
          </a:p>
          <a:p>
            <a:pPr lvl="1" eaLnBrk="1" hangingPunct="1"/>
            <a:r>
              <a:rPr kumimoji="1" lang="en-US" altLang="zh-TW" smtClean="0"/>
              <a:t>Library and Information Center Website,NUK,</a:t>
            </a:r>
            <a:r>
              <a:rPr lang="zh-TW" altLang="en-US" smtClean="0"/>
              <a:t>國立高雄大學圖書資訊館官方網站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Yahoo</a:t>
            </a:r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en-US" altLang="zh-TW" smtClean="0"/>
          </a:p>
          <a:p>
            <a:pPr lvl="1" eaLnBrk="1" hangingPunct="1"/>
            <a:r>
              <a:rPr lang="en-US" altLang="zh-TW" smtClean="0"/>
              <a:t>Google</a:t>
            </a:r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en-US" altLang="zh-TW" smtClean="0"/>
          </a:p>
          <a:p>
            <a:pPr lvl="1"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網頁標頭</a:t>
            </a:r>
            <a:r>
              <a:rPr lang="en-US" altLang="zh-TW" dirty="0" smtClean="0"/>
              <a:t>-</a:t>
            </a:r>
            <a:r>
              <a:rPr lang="en-US" altLang="zh-TW" sz="4400" dirty="0" smtClean="0"/>
              <a:t> D</a:t>
            </a:r>
            <a:r>
              <a:rPr kumimoji="1" lang="en-US" altLang="zh-TW" sz="4400" dirty="0" smtClean="0"/>
              <a:t>escription</a:t>
            </a:r>
            <a:endParaRPr lang="zh-TW" altLang="en-US" dirty="0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3530600"/>
            <a:ext cx="7240587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5491163"/>
            <a:ext cx="638968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準確概括網頁內容</a:t>
            </a:r>
            <a:endParaRPr lang="en-US" altLang="zh-TW" dirty="0" smtClean="0"/>
          </a:p>
          <a:p>
            <a:pPr lvl="1">
              <a:buFont typeface="Verdana" pitchFamily="34" charset="0"/>
              <a:buNone/>
              <a:defRPr/>
            </a:pPr>
            <a:r>
              <a:rPr lang="zh-TW" altLang="en-US" dirty="0" smtClean="0">
                <a:solidFill>
                  <a:srgbClr val="0070C0"/>
                </a:solidFill>
              </a:rPr>
              <a:t>撰寫一段可以提供資訊且吸引使用者的描述</a:t>
            </a:r>
            <a:endParaRPr lang="en-US" altLang="zh-TW" dirty="0" smtClean="0">
              <a:solidFill>
                <a:srgbClr val="0070C0"/>
              </a:solidFill>
            </a:endParaRPr>
          </a:p>
          <a:p>
            <a:pPr lvl="1">
              <a:buFont typeface="Verdana" pitchFamily="34" charset="0"/>
              <a:buNone/>
              <a:defRPr/>
            </a:pPr>
            <a:r>
              <a:rPr lang="en-US" altLang="zh-TW" dirty="0" smtClean="0"/>
              <a:t>[</a:t>
            </a:r>
            <a:r>
              <a:rPr lang="zh-TW" altLang="en-US" dirty="0" smtClean="0"/>
              <a:t>避免</a:t>
            </a:r>
            <a:r>
              <a:rPr lang="en-US" altLang="zh-TW" dirty="0" smtClean="0"/>
              <a:t>]</a:t>
            </a:r>
          </a:p>
          <a:p>
            <a:pPr lvl="2">
              <a:defRPr/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標記內容與網頁無關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2">
              <a:defRPr/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使用籠統的描述，如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”</a:t>
            </a: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這是一個網頁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”</a:t>
            </a:r>
          </a:p>
          <a:p>
            <a:pPr lvl="2">
              <a:defRPr/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在標記中堆砌一堆關鍵字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2">
              <a:defRPr/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複製網頁內容貼至標記中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defRPr/>
            </a:pPr>
            <a:r>
              <a:rPr lang="zh-TW" altLang="en-US" dirty="0" smtClean="0"/>
              <a:t>為每一個網頁使用獨一無二的描述</a:t>
            </a:r>
            <a:endParaRPr lang="en-US" altLang="zh-TW" dirty="0" smtClean="0"/>
          </a:p>
          <a:p>
            <a:pPr lvl="1">
              <a:buFont typeface="Verdana" pitchFamily="34" charset="0"/>
              <a:buNone/>
              <a:defRPr/>
            </a:pPr>
            <a:r>
              <a:rPr lang="zh-TW" altLang="en-US" dirty="0" smtClean="0">
                <a:solidFill>
                  <a:srgbClr val="0070C0"/>
                </a:solidFill>
              </a:rPr>
              <a:t>每一個網頁使用不同的描述，對使用者與搜尋引擎都有幫助</a:t>
            </a:r>
            <a:endParaRPr lang="en-US" altLang="zh-TW" dirty="0" smtClean="0">
              <a:solidFill>
                <a:srgbClr val="0070C0"/>
              </a:solidFill>
            </a:endParaRPr>
          </a:p>
          <a:p>
            <a:pPr lvl="1">
              <a:buFont typeface="Verdana" pitchFamily="34" charset="0"/>
              <a:buNone/>
              <a:defRPr/>
            </a:pPr>
            <a:r>
              <a:rPr lang="en-US" altLang="zh-TW" dirty="0" smtClean="0"/>
              <a:t>[</a:t>
            </a:r>
            <a:r>
              <a:rPr lang="zh-TW" altLang="en-US" dirty="0" smtClean="0"/>
              <a:t>避免</a:t>
            </a:r>
            <a:r>
              <a:rPr lang="en-US" altLang="zh-TW" dirty="0" smtClean="0"/>
              <a:t>]</a:t>
            </a:r>
          </a:p>
          <a:p>
            <a:pPr lvl="2">
              <a:defRPr/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所有網頁與大部分網頁使用同一個描述標記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Verdana" pitchFamily="34" charset="0"/>
              <a:buNone/>
              <a:defRPr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網頁標頭</a:t>
            </a:r>
            <a:r>
              <a:rPr lang="en-US" altLang="zh-TW" dirty="0" smtClean="0"/>
              <a:t>-</a:t>
            </a:r>
            <a:r>
              <a:rPr lang="en-US" altLang="zh-TW" sz="4000" dirty="0" smtClean="0"/>
              <a:t> D</a:t>
            </a:r>
            <a:r>
              <a:rPr kumimoji="1" lang="en-US" altLang="zh-TW" sz="4000" dirty="0" smtClean="0"/>
              <a:t>escription </a:t>
            </a:r>
            <a:r>
              <a:rPr kumimoji="1" lang="zh-TW" altLang="en-US" sz="4000" dirty="0" smtClean="0"/>
              <a:t>建議作法</a:t>
            </a:r>
            <a:endParaRPr lang="zh-TW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正體</a:t>
            </a:r>
            <a:endParaRPr lang="en-US" altLang="zh-TW" smtClean="0"/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簡體</a:t>
            </a:r>
            <a:endParaRPr lang="en-US" altLang="zh-TW" smtClean="0"/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通用語言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4.</a:t>
            </a:r>
            <a:r>
              <a:rPr lang="zh-TW" altLang="en-US" dirty="0" smtClean="0"/>
              <a:t>網頁編碼宣告</a:t>
            </a:r>
            <a:endParaRPr lang="zh-TW" altLang="en-US" dirty="0"/>
          </a:p>
        </p:txBody>
      </p:sp>
      <p:sp>
        <p:nvSpPr>
          <p:cNvPr id="44036" name="文字方塊 3"/>
          <p:cNvSpPr txBox="1">
            <a:spLocks noChangeArrowheads="1"/>
          </p:cNvSpPr>
          <p:nvPr/>
        </p:nvSpPr>
        <p:spPr bwMode="auto">
          <a:xfrm>
            <a:off x="827088" y="1989138"/>
            <a:ext cx="7237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&lt;meta http-equiv="Content-Type" content="text/html; </a:t>
            </a:r>
            <a:r>
              <a:rPr lang="en-US" altLang="zh-TW">
                <a:solidFill>
                  <a:srgbClr val="FF0000"/>
                </a:solidFill>
              </a:rPr>
              <a:t>charset=big5</a:t>
            </a:r>
            <a:r>
              <a:rPr lang="en-US" altLang="zh-TW"/>
              <a:t>"&gt; </a:t>
            </a:r>
          </a:p>
        </p:txBody>
      </p:sp>
      <p:sp>
        <p:nvSpPr>
          <p:cNvPr id="44037" name="文字方塊 4"/>
          <p:cNvSpPr txBox="1">
            <a:spLocks noChangeArrowheads="1"/>
          </p:cNvSpPr>
          <p:nvPr/>
        </p:nvSpPr>
        <p:spPr bwMode="auto">
          <a:xfrm>
            <a:off x="900113" y="3860800"/>
            <a:ext cx="7186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&lt;meta http-equiv="Content-Type" content="text/html; </a:t>
            </a:r>
            <a:r>
              <a:rPr lang="en-US" altLang="zh-TW">
                <a:solidFill>
                  <a:srgbClr val="FF0000"/>
                </a:solidFill>
              </a:rPr>
              <a:t>charset=utf8</a:t>
            </a:r>
            <a:r>
              <a:rPr lang="en-US" altLang="zh-TW"/>
              <a:t>"&gt; </a:t>
            </a:r>
          </a:p>
        </p:txBody>
      </p:sp>
      <p:sp>
        <p:nvSpPr>
          <p:cNvPr id="44038" name="文字方塊 3"/>
          <p:cNvSpPr txBox="1">
            <a:spLocks noChangeArrowheads="1"/>
          </p:cNvSpPr>
          <p:nvPr/>
        </p:nvSpPr>
        <p:spPr bwMode="auto">
          <a:xfrm>
            <a:off x="827088" y="2924175"/>
            <a:ext cx="7570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&lt;meta http-equiv="Content-Type" content="text/html; </a:t>
            </a:r>
            <a:r>
              <a:rPr lang="en-US" altLang="zh-TW">
                <a:solidFill>
                  <a:srgbClr val="FF0000"/>
                </a:solidFill>
              </a:rPr>
              <a:t>charset=gb2312</a:t>
            </a:r>
            <a:r>
              <a:rPr lang="en-US" altLang="zh-TW"/>
              <a:t>"&gt; </a:t>
            </a:r>
          </a:p>
        </p:txBody>
      </p:sp>
      <p:sp>
        <p:nvSpPr>
          <p:cNvPr id="7" name="圓角矩形圖說文字 6"/>
          <p:cNvSpPr/>
          <p:nvPr/>
        </p:nvSpPr>
        <p:spPr>
          <a:xfrm>
            <a:off x="6300788" y="4724400"/>
            <a:ext cx="1223962" cy="649288"/>
          </a:xfrm>
          <a:prstGeom prst="wedgeRoundRectCallout">
            <a:avLst>
              <a:gd name="adj1" fmla="val -18068"/>
              <a:gd name="adj2" fmla="val -12570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建議採用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TF-IDF/</a:t>
            </a:r>
            <a:r>
              <a:rPr lang="zh-TW" altLang="en-US" smtClean="0"/>
              <a:t>詞頻</a:t>
            </a:r>
            <a:r>
              <a:rPr lang="en-US" altLang="zh-TW" smtClean="0"/>
              <a:t>-</a:t>
            </a:r>
            <a:r>
              <a:rPr lang="zh-TW" altLang="en-US" smtClean="0"/>
              <a:t>反向文件頻率</a:t>
            </a:r>
            <a:endParaRPr lang="en-US" altLang="zh-TW" smtClean="0"/>
          </a:p>
          <a:p>
            <a:pPr eaLnBrk="1" hangingPunct="1"/>
            <a:endParaRPr lang="en-US" altLang="zh-TW" smtClean="0"/>
          </a:p>
          <a:p>
            <a:pPr eaLnBrk="1" hangingPunct="1"/>
            <a:endParaRPr lang="en-US" altLang="zh-TW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5.</a:t>
            </a:r>
            <a:r>
              <a:rPr lang="zh-TW" altLang="en-US" dirty="0" smtClean="0"/>
              <a:t>網頁內容關鍵字</a:t>
            </a:r>
            <a:endParaRPr lang="zh-TW" altLang="en-US" dirty="0"/>
          </a:p>
        </p:txBody>
      </p:sp>
      <p:sp>
        <p:nvSpPr>
          <p:cNvPr id="103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1835150" y="3284538"/>
          <a:ext cx="1584325" cy="842962"/>
        </p:xfrm>
        <a:graphic>
          <a:graphicData uri="http://schemas.openxmlformats.org/presentationml/2006/ole">
            <p:oleObj spid="_x0000_s1026" name="方程式" r:id="rId3" imgW="914400" imgH="482600" progId="Equation.3">
              <p:embed/>
            </p:oleObj>
          </a:graphicData>
        </a:graphic>
      </p:graphicFrame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1027" name="Object 7"/>
          <p:cNvGraphicFramePr>
            <a:graphicFrameLocks noChangeAspect="1"/>
          </p:cNvGraphicFramePr>
          <p:nvPr/>
        </p:nvGraphicFramePr>
        <p:xfrm>
          <a:off x="1763713" y="4508500"/>
          <a:ext cx="2720975" cy="981075"/>
        </p:xfrm>
        <a:graphic>
          <a:graphicData uri="http://schemas.openxmlformats.org/presentationml/2006/ole">
            <p:oleObj spid="_x0000_s1027" name="方程式" r:id="rId4" imgW="1397000" imgH="508000" progId="Equation.3">
              <p:embed/>
            </p:oleObj>
          </a:graphicData>
        </a:graphic>
      </p:graphicFrame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1028" name="Object 9"/>
          <p:cNvGraphicFramePr>
            <a:graphicFrameLocks noChangeAspect="1"/>
          </p:cNvGraphicFramePr>
          <p:nvPr/>
        </p:nvGraphicFramePr>
        <p:xfrm>
          <a:off x="854075" y="2374900"/>
          <a:ext cx="2613025" cy="549275"/>
        </p:xfrm>
        <a:graphic>
          <a:graphicData uri="http://schemas.openxmlformats.org/presentationml/2006/ole">
            <p:oleObj spid="_x0000_s1028" name="方程式" r:id="rId5" imgW="1129810" imgH="241195" progId="Equation.3">
              <p:embed/>
            </p:oleObj>
          </a:graphicData>
        </a:graphic>
      </p:graphicFrame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7" name="圓角矩形圖說文字 26"/>
          <p:cNvSpPr/>
          <p:nvPr/>
        </p:nvSpPr>
        <p:spPr>
          <a:xfrm>
            <a:off x="4356100" y="3141663"/>
            <a:ext cx="3168650" cy="865187"/>
          </a:xfrm>
          <a:prstGeom prst="wedgeRoundRectCallout">
            <a:avLst>
              <a:gd name="adj1" fmla="val -70630"/>
              <a:gd name="adj2" fmla="val 1513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某一個給定的詞語在該文件中出現的次數</a:t>
            </a:r>
          </a:p>
        </p:txBody>
      </p:sp>
      <p:sp>
        <p:nvSpPr>
          <p:cNvPr id="28" name="圓角矩形圖說文字 27"/>
          <p:cNvSpPr/>
          <p:nvPr/>
        </p:nvSpPr>
        <p:spPr>
          <a:xfrm>
            <a:off x="4859338" y="4437063"/>
            <a:ext cx="3097212" cy="865187"/>
          </a:xfrm>
          <a:prstGeom prst="wedgeRoundRectCallout">
            <a:avLst>
              <a:gd name="adj1" fmla="val -61136"/>
              <a:gd name="adj2" fmla="val 1177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一個詞語普遍重要性的度量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網頁內容關鍵字</a:t>
            </a:r>
            <a:r>
              <a:rPr lang="en-US" altLang="zh-TW" dirty="0" smtClean="0"/>
              <a:t>-</a:t>
            </a:r>
            <a:r>
              <a:rPr lang="zh-TW" altLang="en-US" dirty="0" smtClean="0"/>
              <a:t>範例</a:t>
            </a:r>
            <a:endParaRPr lang="zh-TW" altLang="en-US" dirty="0"/>
          </a:p>
        </p:txBody>
      </p:sp>
      <p:sp>
        <p:nvSpPr>
          <p:cNvPr id="4" name="書卷 (垂直) 3"/>
          <p:cNvSpPr/>
          <p:nvPr/>
        </p:nvSpPr>
        <p:spPr>
          <a:xfrm>
            <a:off x="755650" y="1773238"/>
            <a:ext cx="863600" cy="100806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062" name="文字方塊 28"/>
          <p:cNvSpPr txBox="1">
            <a:spLocks noChangeArrowheads="1"/>
          </p:cNvSpPr>
          <p:nvPr/>
        </p:nvSpPr>
        <p:spPr bwMode="auto">
          <a:xfrm>
            <a:off x="684213" y="1341438"/>
            <a:ext cx="1004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1</a:t>
            </a:r>
            <a:r>
              <a:rPr lang="zh-TW" altLang="en-US"/>
              <a:t>份文件</a:t>
            </a:r>
          </a:p>
        </p:txBody>
      </p:sp>
      <p:sp>
        <p:nvSpPr>
          <p:cNvPr id="2063" name="文字方塊 29"/>
          <p:cNvSpPr txBox="1">
            <a:spLocks noChangeArrowheads="1"/>
          </p:cNvSpPr>
          <p:nvPr/>
        </p:nvSpPr>
        <p:spPr bwMode="auto">
          <a:xfrm>
            <a:off x="179388" y="3141663"/>
            <a:ext cx="203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10,000,000</a:t>
            </a:r>
            <a:r>
              <a:rPr lang="zh-TW" altLang="en-US"/>
              <a:t>份文件</a:t>
            </a:r>
          </a:p>
        </p:txBody>
      </p:sp>
      <p:sp>
        <p:nvSpPr>
          <p:cNvPr id="7" name="書卷 (垂直) 6"/>
          <p:cNvSpPr/>
          <p:nvPr/>
        </p:nvSpPr>
        <p:spPr>
          <a:xfrm>
            <a:off x="627063" y="3573463"/>
            <a:ext cx="863600" cy="100806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書卷 (垂直) 7"/>
          <p:cNvSpPr/>
          <p:nvPr/>
        </p:nvSpPr>
        <p:spPr>
          <a:xfrm>
            <a:off x="769938" y="3789363"/>
            <a:ext cx="865187" cy="100806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066" name="文字方塊 21"/>
          <p:cNvSpPr txBox="1">
            <a:spLocks noChangeArrowheads="1"/>
          </p:cNvSpPr>
          <p:nvPr/>
        </p:nvSpPr>
        <p:spPr bwMode="auto">
          <a:xfrm>
            <a:off x="2339975" y="1557338"/>
            <a:ext cx="11588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圖資館</a:t>
            </a:r>
            <a:r>
              <a:rPr lang="en-US" altLang="zh-TW"/>
              <a:t>(5)</a:t>
            </a:r>
            <a:endParaRPr lang="zh-TW" altLang="en-US"/>
          </a:p>
        </p:txBody>
      </p:sp>
      <p:sp>
        <p:nvSpPr>
          <p:cNvPr id="2067" name="文字方塊 24"/>
          <p:cNvSpPr txBox="1">
            <a:spLocks noChangeArrowheads="1"/>
          </p:cNvSpPr>
          <p:nvPr/>
        </p:nvSpPr>
        <p:spPr bwMode="auto">
          <a:xfrm>
            <a:off x="2362200" y="2411413"/>
            <a:ext cx="696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我</a:t>
            </a:r>
            <a:r>
              <a:rPr lang="en-US" altLang="zh-TW"/>
              <a:t>(7)</a:t>
            </a:r>
            <a:endParaRPr lang="zh-TW" altLang="en-US"/>
          </a:p>
        </p:txBody>
      </p:sp>
      <p:cxnSp>
        <p:nvCxnSpPr>
          <p:cNvPr id="12" name="直線單箭頭接點 11"/>
          <p:cNvCxnSpPr>
            <a:stCxn id="4" idx="3"/>
            <a:endCxn id="2066" idx="1"/>
          </p:cNvCxnSpPr>
          <p:nvPr/>
        </p:nvCxnSpPr>
        <p:spPr>
          <a:xfrm rot="10800000" flipH="1">
            <a:off x="1511300" y="1741488"/>
            <a:ext cx="828675" cy="5349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/>
          <p:cNvCxnSpPr>
            <a:stCxn id="4" idx="3"/>
            <a:endCxn id="2067" idx="1"/>
          </p:cNvCxnSpPr>
          <p:nvPr/>
        </p:nvCxnSpPr>
        <p:spPr>
          <a:xfrm rot="10800000" flipH="1" flipV="1">
            <a:off x="1511300" y="2276475"/>
            <a:ext cx="850900" cy="3190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50" name="Object 11"/>
          <p:cNvGraphicFramePr>
            <a:graphicFrameLocks noChangeAspect="1"/>
          </p:cNvGraphicFramePr>
          <p:nvPr/>
        </p:nvGraphicFramePr>
        <p:xfrm>
          <a:off x="5292725" y="1341438"/>
          <a:ext cx="1397000" cy="790575"/>
        </p:xfrm>
        <a:graphic>
          <a:graphicData uri="http://schemas.openxmlformats.org/presentationml/2006/ole">
            <p:oleObj spid="_x0000_s2050" name="方程式" r:id="rId3" imgW="698400" imgH="393480" progId="Equation.3">
              <p:embed/>
            </p:oleObj>
          </a:graphicData>
        </a:graphic>
      </p:graphicFrame>
      <p:graphicFrame>
        <p:nvGraphicFramePr>
          <p:cNvPr id="2051" name="Object 13"/>
          <p:cNvGraphicFramePr>
            <a:graphicFrameLocks noChangeAspect="1"/>
          </p:cNvGraphicFramePr>
          <p:nvPr/>
        </p:nvGraphicFramePr>
        <p:xfrm>
          <a:off x="5292725" y="2209800"/>
          <a:ext cx="1397000" cy="790575"/>
        </p:xfrm>
        <a:graphic>
          <a:graphicData uri="http://schemas.openxmlformats.org/presentationml/2006/ole">
            <p:oleObj spid="_x0000_s2051" name="方程式" r:id="rId4" imgW="698400" imgH="393480" progId="Equation.3">
              <p:embed/>
            </p:oleObj>
          </a:graphicData>
        </a:graphic>
      </p:graphicFrame>
      <p:graphicFrame>
        <p:nvGraphicFramePr>
          <p:cNvPr id="2052" name="Object 9"/>
          <p:cNvGraphicFramePr>
            <a:graphicFrameLocks noChangeAspect="1"/>
          </p:cNvGraphicFramePr>
          <p:nvPr/>
        </p:nvGraphicFramePr>
        <p:xfrm>
          <a:off x="3914775" y="1484313"/>
          <a:ext cx="939800" cy="549275"/>
        </p:xfrm>
        <a:graphic>
          <a:graphicData uri="http://schemas.openxmlformats.org/presentationml/2006/ole">
            <p:oleObj spid="_x0000_s2052" name="方程式" r:id="rId5" imgW="406080" imgH="241200" progId="Equation.3">
              <p:embed/>
            </p:oleObj>
          </a:graphicData>
        </a:graphic>
      </p:graphicFrame>
      <p:cxnSp>
        <p:nvCxnSpPr>
          <p:cNvPr id="19" name="直線單箭頭接點 18"/>
          <p:cNvCxnSpPr>
            <a:stCxn id="2066" idx="3"/>
          </p:cNvCxnSpPr>
          <p:nvPr/>
        </p:nvCxnSpPr>
        <p:spPr>
          <a:xfrm>
            <a:off x="3498850" y="1741488"/>
            <a:ext cx="352425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/>
          <p:nvPr/>
        </p:nvCxnSpPr>
        <p:spPr>
          <a:xfrm>
            <a:off x="4854575" y="1747838"/>
            <a:ext cx="352425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3913188" y="2330450"/>
          <a:ext cx="528637" cy="549275"/>
        </p:xfrm>
        <a:graphic>
          <a:graphicData uri="http://schemas.openxmlformats.org/presentationml/2006/ole">
            <p:oleObj spid="_x0000_s2053" name="方程式" r:id="rId6" imgW="228600" imgH="241200" progId="Equation.3">
              <p:embed/>
            </p:oleObj>
          </a:graphicData>
        </a:graphic>
      </p:graphicFrame>
      <p:cxnSp>
        <p:nvCxnSpPr>
          <p:cNvPr id="26" name="直線單箭頭接點 25"/>
          <p:cNvCxnSpPr>
            <a:stCxn id="2067" idx="3"/>
          </p:cNvCxnSpPr>
          <p:nvPr/>
        </p:nvCxnSpPr>
        <p:spPr>
          <a:xfrm>
            <a:off x="3059113" y="2595563"/>
            <a:ext cx="785812" cy="31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單箭頭接點 27"/>
          <p:cNvCxnSpPr/>
          <p:nvPr/>
        </p:nvCxnSpPr>
        <p:spPr>
          <a:xfrm>
            <a:off x="4435475" y="2614613"/>
            <a:ext cx="784225" cy="31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4" name="文字方塊 21"/>
          <p:cNvSpPr txBox="1">
            <a:spLocks noChangeArrowheads="1"/>
          </p:cNvSpPr>
          <p:nvPr/>
        </p:nvSpPr>
        <p:spPr bwMode="auto">
          <a:xfrm>
            <a:off x="2382838" y="3568700"/>
            <a:ext cx="15446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圖資館</a:t>
            </a:r>
            <a:r>
              <a:rPr lang="en-US" altLang="zh-TW"/>
              <a:t>(1000)</a:t>
            </a:r>
            <a:endParaRPr lang="zh-TW" altLang="en-US"/>
          </a:p>
        </p:txBody>
      </p:sp>
      <p:sp>
        <p:nvSpPr>
          <p:cNvPr id="2075" name="文字方塊 24"/>
          <p:cNvSpPr txBox="1">
            <a:spLocks noChangeArrowheads="1"/>
          </p:cNvSpPr>
          <p:nvPr/>
        </p:nvSpPr>
        <p:spPr bwMode="auto">
          <a:xfrm>
            <a:off x="2405063" y="4424363"/>
            <a:ext cx="1466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我</a:t>
            </a:r>
            <a:r>
              <a:rPr lang="en-US" altLang="zh-TW"/>
              <a:t>(8000000)</a:t>
            </a:r>
            <a:endParaRPr lang="zh-TW" altLang="en-US"/>
          </a:p>
        </p:txBody>
      </p:sp>
      <p:cxnSp>
        <p:nvCxnSpPr>
          <p:cNvPr id="31" name="直線單箭頭接點 30"/>
          <p:cNvCxnSpPr>
            <a:endCxn id="2074" idx="1"/>
          </p:cNvCxnSpPr>
          <p:nvPr/>
        </p:nvCxnSpPr>
        <p:spPr>
          <a:xfrm flipV="1">
            <a:off x="1554163" y="3754438"/>
            <a:ext cx="828675" cy="5349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單箭頭接點 31"/>
          <p:cNvCxnSpPr>
            <a:endCxn id="2075" idx="1"/>
          </p:cNvCxnSpPr>
          <p:nvPr/>
        </p:nvCxnSpPr>
        <p:spPr>
          <a:xfrm>
            <a:off x="1554163" y="4289425"/>
            <a:ext cx="850900" cy="3190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單箭頭接點 36"/>
          <p:cNvCxnSpPr/>
          <p:nvPr/>
        </p:nvCxnSpPr>
        <p:spPr>
          <a:xfrm>
            <a:off x="5364163" y="3760788"/>
            <a:ext cx="352425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54" name="Object 10"/>
          <p:cNvGraphicFramePr>
            <a:graphicFrameLocks noChangeAspect="1"/>
          </p:cNvGraphicFramePr>
          <p:nvPr/>
        </p:nvGraphicFramePr>
        <p:xfrm>
          <a:off x="4211638" y="3500438"/>
          <a:ext cx="1116012" cy="549275"/>
        </p:xfrm>
        <a:graphic>
          <a:graphicData uri="http://schemas.openxmlformats.org/presentationml/2006/ole">
            <p:oleObj spid="_x0000_s2054" name="方程式" r:id="rId7" imgW="482400" imgH="241200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4211638" y="4359275"/>
          <a:ext cx="704850" cy="549275"/>
        </p:xfrm>
        <a:graphic>
          <a:graphicData uri="http://schemas.openxmlformats.org/presentationml/2006/ole">
            <p:oleObj spid="_x0000_s2055" name="方程式" r:id="rId8" imgW="304560" imgH="241200" progId="Equation.3">
              <p:embed/>
            </p:oleObj>
          </a:graphicData>
        </a:graphic>
      </p:graphicFrame>
      <p:graphicFrame>
        <p:nvGraphicFramePr>
          <p:cNvPr id="2056" name="Object 14"/>
          <p:cNvGraphicFramePr>
            <a:graphicFrameLocks noChangeAspect="1"/>
          </p:cNvGraphicFramePr>
          <p:nvPr/>
        </p:nvGraphicFramePr>
        <p:xfrm>
          <a:off x="5724525" y="3357563"/>
          <a:ext cx="2362200" cy="790575"/>
        </p:xfrm>
        <a:graphic>
          <a:graphicData uri="http://schemas.openxmlformats.org/presentationml/2006/ole">
            <p:oleObj spid="_x0000_s2056" name="方程式" r:id="rId9" imgW="1180800" imgH="393480" progId="Equation.3">
              <p:embed/>
            </p:oleObj>
          </a:graphicData>
        </a:graphic>
      </p:graphicFrame>
      <p:graphicFrame>
        <p:nvGraphicFramePr>
          <p:cNvPr id="2057" name="Object 15"/>
          <p:cNvGraphicFramePr>
            <a:graphicFrameLocks noChangeAspect="1"/>
          </p:cNvGraphicFramePr>
          <p:nvPr/>
        </p:nvGraphicFramePr>
        <p:xfrm>
          <a:off x="5702300" y="4221163"/>
          <a:ext cx="2921000" cy="790575"/>
        </p:xfrm>
        <a:graphic>
          <a:graphicData uri="http://schemas.openxmlformats.org/presentationml/2006/ole">
            <p:oleObj spid="_x0000_s2057" name="方程式" r:id="rId10" imgW="1460160" imgH="393480" progId="Equation.3">
              <p:embed/>
            </p:oleObj>
          </a:graphicData>
        </a:graphic>
      </p:graphicFrame>
      <p:cxnSp>
        <p:nvCxnSpPr>
          <p:cNvPr id="45" name="直線單箭頭接點 44"/>
          <p:cNvCxnSpPr/>
          <p:nvPr/>
        </p:nvCxnSpPr>
        <p:spPr>
          <a:xfrm>
            <a:off x="3851275" y="3760788"/>
            <a:ext cx="354013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>
            <a:off x="4932363" y="4581525"/>
            <a:ext cx="784225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58" name="Object 16"/>
          <p:cNvGraphicFramePr>
            <a:graphicFrameLocks noChangeAspect="1"/>
          </p:cNvGraphicFramePr>
          <p:nvPr/>
        </p:nvGraphicFramePr>
        <p:xfrm>
          <a:off x="2484438" y="5516563"/>
          <a:ext cx="2703512" cy="649287"/>
        </p:xfrm>
        <a:graphic>
          <a:graphicData uri="http://schemas.openxmlformats.org/presentationml/2006/ole">
            <p:oleObj spid="_x0000_s2058" name="方程式" r:id="rId11" imgW="990360" imgH="241200" progId="Equation.3">
              <p:embed/>
            </p:oleObj>
          </a:graphicData>
        </a:graphic>
      </p:graphicFrame>
      <p:graphicFrame>
        <p:nvGraphicFramePr>
          <p:cNvPr id="2059" name="Object 17"/>
          <p:cNvGraphicFramePr>
            <a:graphicFrameLocks noChangeAspect="1"/>
          </p:cNvGraphicFramePr>
          <p:nvPr/>
        </p:nvGraphicFramePr>
        <p:xfrm>
          <a:off x="5724525" y="5516563"/>
          <a:ext cx="2668588" cy="647700"/>
        </p:xfrm>
        <a:graphic>
          <a:graphicData uri="http://schemas.openxmlformats.org/presentationml/2006/ole">
            <p:oleObj spid="_x0000_s2059" name="方程式" r:id="rId12" imgW="977760" imgH="241200" progId="Equation.3">
              <p:embed/>
            </p:oleObj>
          </a:graphicData>
        </a:graphic>
      </p:graphicFrame>
      <p:sp>
        <p:nvSpPr>
          <p:cNvPr id="50" name="＞形箭號 49"/>
          <p:cNvSpPr/>
          <p:nvPr/>
        </p:nvSpPr>
        <p:spPr>
          <a:xfrm>
            <a:off x="5378450" y="5661025"/>
            <a:ext cx="142875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52" name="直線單箭頭接點 51"/>
          <p:cNvCxnSpPr/>
          <p:nvPr/>
        </p:nvCxnSpPr>
        <p:spPr>
          <a:xfrm>
            <a:off x="3851275" y="4581525"/>
            <a:ext cx="354013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Yahoo </a:t>
            </a:r>
            <a:r>
              <a:rPr lang="zh-TW" altLang="en-US" smtClean="0"/>
              <a:t>關鍵字篩選工具</a:t>
            </a:r>
            <a:endParaRPr lang="en-US" altLang="zh-TW" smtClean="0"/>
          </a:p>
          <a:p>
            <a:pPr lvl="1" eaLnBrk="1" hangingPunct="1"/>
            <a:r>
              <a:rPr lang="en-US" altLang="zh-TW" smtClean="0">
                <a:hlinkClick r:id="rId2"/>
              </a:rPr>
              <a:t>http://tw.emarketing.yahoo.com/ysm/guide/index101.html</a:t>
            </a:r>
            <a:endParaRPr lang="en-US" altLang="zh-TW" smtClean="0"/>
          </a:p>
          <a:p>
            <a:pPr lvl="1"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Google </a:t>
            </a:r>
            <a:r>
              <a:rPr lang="zh-TW" altLang="en-US" smtClean="0"/>
              <a:t>關鍵字工具</a:t>
            </a:r>
            <a:endParaRPr lang="en-US" altLang="zh-TW" smtClean="0"/>
          </a:p>
          <a:p>
            <a:pPr lvl="1" eaLnBrk="1" hangingPunct="1"/>
            <a:r>
              <a:rPr lang="en-US" altLang="zh-TW" smtClean="0">
                <a:hlinkClick r:id="rId3"/>
              </a:rPr>
              <a:t>https://adwords.google.com/select/KeywordToolExternal</a:t>
            </a:r>
            <a:endParaRPr lang="en-US" altLang="zh-TW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網頁內容關鍵字</a:t>
            </a:r>
            <a:r>
              <a:rPr lang="en-US" altLang="zh-TW" dirty="0" smtClean="0"/>
              <a:t>-</a:t>
            </a:r>
            <a:r>
              <a:rPr lang="zh-TW" altLang="en-US" dirty="0" smtClean="0"/>
              <a:t>如何選關鍵字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重點、關鍵字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一般寫法</a:t>
            </a:r>
            <a:endParaRPr lang="en-US" altLang="zh-TW" smtClean="0"/>
          </a:p>
          <a:p>
            <a:pPr lvl="2" eaLnBrk="1" hangingPunct="1"/>
            <a:r>
              <a:rPr lang="en-US" altLang="zh-TW" smtClean="0">
                <a:solidFill>
                  <a:srgbClr val="FF0000"/>
                </a:solidFill>
              </a:rPr>
              <a:t>&lt;b&gt;</a:t>
            </a:r>
            <a:r>
              <a:rPr lang="zh-TW" altLang="en-US" smtClean="0"/>
              <a:t>圖書資訊館</a:t>
            </a:r>
            <a:r>
              <a:rPr lang="en-US" altLang="zh-TW" smtClean="0">
                <a:solidFill>
                  <a:srgbClr val="FF0000"/>
                </a:solidFill>
              </a:rPr>
              <a:t>&lt;/b&gt;</a:t>
            </a:r>
            <a:r>
              <a:rPr lang="en-US" altLang="zh-TW" smtClean="0"/>
              <a:t> </a:t>
            </a:r>
            <a:r>
              <a:rPr lang="zh-TW" altLang="en-US" b="1" smtClean="0"/>
              <a:t>粗體</a:t>
            </a:r>
            <a:endParaRPr lang="en-US" altLang="zh-TW" b="1" smtClean="0"/>
          </a:p>
          <a:p>
            <a:pPr lvl="2" eaLnBrk="1" hangingPunct="1"/>
            <a:r>
              <a:rPr lang="en-US" altLang="zh-TW" smtClean="0">
                <a:solidFill>
                  <a:srgbClr val="FF0000"/>
                </a:solidFill>
              </a:rPr>
              <a:t>&lt;i&gt;</a:t>
            </a:r>
            <a:r>
              <a:rPr lang="zh-TW" altLang="en-US" smtClean="0"/>
              <a:t>圖書資訊館</a:t>
            </a:r>
            <a:r>
              <a:rPr lang="en-US" altLang="zh-TW" smtClean="0">
                <a:solidFill>
                  <a:srgbClr val="FF0000"/>
                </a:solidFill>
              </a:rPr>
              <a:t>&lt;/i&gt;</a:t>
            </a:r>
            <a:r>
              <a:rPr lang="en-US" altLang="zh-TW" smtClean="0"/>
              <a:t> </a:t>
            </a:r>
            <a:r>
              <a:rPr lang="zh-TW" altLang="en-US" i="1" smtClean="0"/>
              <a:t>斜體</a:t>
            </a:r>
            <a:endParaRPr lang="en-US" altLang="zh-TW" i="1" smtClean="0"/>
          </a:p>
          <a:p>
            <a:pPr lvl="1" eaLnBrk="1" hangingPunct="1"/>
            <a:endParaRPr lang="en-US" altLang="zh-TW" smtClean="0"/>
          </a:p>
          <a:p>
            <a:pPr lvl="1" eaLnBrk="1" hangingPunct="1"/>
            <a:r>
              <a:rPr lang="zh-TW" altLang="en-US" smtClean="0"/>
              <a:t>建議寫法</a:t>
            </a:r>
            <a:endParaRPr lang="en-US" altLang="zh-TW" smtClean="0"/>
          </a:p>
          <a:p>
            <a:pPr lvl="2" eaLnBrk="1" hangingPunct="1"/>
            <a:r>
              <a:rPr lang="en-US" altLang="zh-TW" smtClean="0">
                <a:solidFill>
                  <a:srgbClr val="FF0000"/>
                </a:solidFill>
              </a:rPr>
              <a:t>&lt;strong&gt;</a:t>
            </a:r>
            <a:r>
              <a:rPr lang="zh-TW" altLang="en-US" smtClean="0"/>
              <a:t>圖書資訊館</a:t>
            </a:r>
            <a:r>
              <a:rPr lang="en-US" altLang="zh-TW" smtClean="0">
                <a:solidFill>
                  <a:srgbClr val="FF0000"/>
                </a:solidFill>
              </a:rPr>
              <a:t>&lt;/strong&gt;</a:t>
            </a:r>
          </a:p>
          <a:p>
            <a:pPr lvl="2" eaLnBrk="1" hangingPunct="1"/>
            <a:r>
              <a:rPr lang="en-US" altLang="zh-TW" smtClean="0">
                <a:solidFill>
                  <a:srgbClr val="FF0000"/>
                </a:solidFill>
              </a:rPr>
              <a:t>&lt;em&gt;</a:t>
            </a:r>
            <a:r>
              <a:rPr lang="zh-TW" altLang="en-US" smtClean="0"/>
              <a:t>圖書資訊館</a:t>
            </a:r>
            <a:r>
              <a:rPr lang="en-US" altLang="zh-TW" smtClean="0">
                <a:solidFill>
                  <a:srgbClr val="FF0000"/>
                </a:solidFill>
              </a:rPr>
              <a:t>&lt;/em&gt;</a:t>
            </a:r>
          </a:p>
          <a:p>
            <a:pPr lvl="2" eaLnBrk="1" hangingPunct="1"/>
            <a:r>
              <a:rPr lang="en-US" altLang="zh-TW" smtClean="0">
                <a:solidFill>
                  <a:srgbClr val="FF0000"/>
                </a:solidFill>
              </a:rPr>
              <a:t>&lt;h3&gt;</a:t>
            </a:r>
            <a:r>
              <a:rPr lang="zh-TW" altLang="en-US" smtClean="0"/>
              <a:t>圖書資訊館</a:t>
            </a:r>
            <a:r>
              <a:rPr lang="en-US" altLang="zh-TW" smtClean="0">
                <a:solidFill>
                  <a:srgbClr val="FF0000"/>
                </a:solidFill>
              </a:rPr>
              <a:t>&lt;/h3&gt;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6.HTML</a:t>
            </a:r>
            <a:r>
              <a:rPr lang="zh-TW" altLang="en-US" dirty="0" smtClean="0"/>
              <a:t>的標籤</a:t>
            </a:r>
            <a:endParaRPr lang="zh-TW" altLang="en-US" dirty="0"/>
          </a:p>
        </p:txBody>
      </p:sp>
      <p:pic>
        <p:nvPicPr>
          <p:cNvPr id="4608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10225" y="2133600"/>
            <a:ext cx="16256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75" y="3716338"/>
            <a:ext cx="16240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0225" y="2622550"/>
            <a:ext cx="15732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68963" y="4221163"/>
            <a:ext cx="15906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68963" y="4760913"/>
            <a:ext cx="17462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圓角矩形圖說文字 8"/>
          <p:cNvSpPr/>
          <p:nvPr/>
        </p:nvSpPr>
        <p:spPr>
          <a:xfrm>
            <a:off x="3924300" y="5732463"/>
            <a:ext cx="4176713" cy="820737"/>
          </a:xfrm>
          <a:prstGeom prst="wedgeRoundRectCallout">
            <a:avLst>
              <a:gd name="adj1" fmla="val 18296"/>
              <a:gd name="adj2" fmla="val -10704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雖呈現出來的效果差不多，但在搜尋引擎的角度來說，其重要性卻大不相同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網站（頁）等級</a:t>
            </a:r>
            <a:endParaRPr lang="en-US" altLang="zh-TW" smtClean="0"/>
          </a:p>
          <a:p>
            <a:pPr lvl="1" eaLnBrk="1" hangingPunct="1"/>
            <a:r>
              <a:rPr lang="en-US" altLang="zh-TW" smtClean="0">
                <a:solidFill>
                  <a:srgbClr val="FF0000"/>
                </a:solidFill>
              </a:rPr>
              <a:t>Google</a:t>
            </a:r>
            <a:r>
              <a:rPr lang="zh-TW" altLang="en-US" smtClean="0"/>
              <a:t>專用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最低</a:t>
            </a:r>
            <a:r>
              <a:rPr lang="en-US" altLang="zh-TW" smtClean="0"/>
              <a:t>0</a:t>
            </a:r>
            <a:r>
              <a:rPr lang="zh-TW" altLang="en-US" smtClean="0"/>
              <a:t>～最高</a:t>
            </a:r>
            <a:r>
              <a:rPr lang="en-US" altLang="zh-TW" smtClean="0"/>
              <a:t>10</a:t>
            </a:r>
          </a:p>
          <a:p>
            <a:pPr lvl="1" eaLnBrk="1" hangingPunct="1"/>
            <a:endParaRPr lang="en-US" altLang="zh-TW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7.Page Rank-</a:t>
            </a:r>
            <a:r>
              <a:rPr lang="zh-TW" altLang="en-US" dirty="0" smtClean="0"/>
              <a:t>樣式</a:t>
            </a:r>
            <a:endParaRPr lang="zh-TW" altLang="en-US" dirty="0"/>
          </a:p>
        </p:txBody>
      </p:sp>
      <p:pic>
        <p:nvPicPr>
          <p:cNvPr id="4710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5863" y="2981325"/>
            <a:ext cx="3794125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1125538"/>
            <a:ext cx="3822700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25863" y="4864100"/>
            <a:ext cx="38084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圓角矩形圖說文字 7"/>
          <p:cNvSpPr/>
          <p:nvPr/>
        </p:nvSpPr>
        <p:spPr>
          <a:xfrm>
            <a:off x="7488238" y="1125538"/>
            <a:ext cx="1260475" cy="503237"/>
          </a:xfrm>
          <a:prstGeom prst="wedgeRoundRectCallout">
            <a:avLst>
              <a:gd name="adj1" fmla="val -93976"/>
              <a:gd name="adj2" fmla="val -22066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中山大學</a:t>
            </a:r>
          </a:p>
        </p:txBody>
      </p:sp>
      <p:sp>
        <p:nvSpPr>
          <p:cNvPr id="9" name="圓角矩形圖說文字 8"/>
          <p:cNvSpPr/>
          <p:nvPr/>
        </p:nvSpPr>
        <p:spPr>
          <a:xfrm>
            <a:off x="7524750" y="2997200"/>
            <a:ext cx="1223963" cy="503238"/>
          </a:xfrm>
          <a:prstGeom prst="wedgeRoundRectCallout">
            <a:avLst>
              <a:gd name="adj1" fmla="val -96766"/>
              <a:gd name="adj2" fmla="val -2555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高雄大學</a:t>
            </a:r>
          </a:p>
        </p:txBody>
      </p:sp>
      <p:sp>
        <p:nvSpPr>
          <p:cNvPr id="10" name="圓角矩形圖說文字 9"/>
          <p:cNvSpPr/>
          <p:nvPr/>
        </p:nvSpPr>
        <p:spPr>
          <a:xfrm>
            <a:off x="7524750" y="4868863"/>
            <a:ext cx="1150938" cy="504825"/>
          </a:xfrm>
          <a:prstGeom prst="wedgeRoundRectCallout">
            <a:avLst>
              <a:gd name="adj1" fmla="val -91020"/>
              <a:gd name="adj2" fmla="val -25556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一科大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網域的</a:t>
            </a:r>
            <a:r>
              <a:rPr lang="en-US" altLang="zh-TW" smtClean="0"/>
              <a:t>Rank</a:t>
            </a:r>
            <a:r>
              <a:rPr lang="zh-TW" altLang="en-US" smtClean="0"/>
              <a:t>可由</a:t>
            </a:r>
            <a:r>
              <a:rPr lang="en-US" altLang="zh-TW" smtClean="0"/>
              <a:t>Who is </a:t>
            </a:r>
            <a:r>
              <a:rPr lang="zh-TW" altLang="en-US" smtClean="0"/>
              <a:t>查詢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http://www.whois365.com/tw</a:t>
            </a:r>
          </a:p>
          <a:p>
            <a:pPr lvl="1"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網頁的</a:t>
            </a:r>
            <a:r>
              <a:rPr lang="en-US" altLang="zh-TW" smtClean="0"/>
              <a:t>Rank</a:t>
            </a:r>
            <a:r>
              <a:rPr lang="zh-TW" altLang="en-US" smtClean="0"/>
              <a:t>可由</a:t>
            </a:r>
            <a:r>
              <a:rPr lang="en-US" altLang="zh-TW" smtClean="0"/>
              <a:t>Google Toolbar</a:t>
            </a:r>
            <a:r>
              <a:rPr lang="zh-TW" altLang="en-US" smtClean="0"/>
              <a:t>看出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Install  Google Toolbar</a:t>
            </a:r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 smtClean="0"/>
              <a:t>Page Rank-</a:t>
            </a:r>
            <a:r>
              <a:rPr lang="zh-TW" altLang="en-US" dirty="0" smtClean="0"/>
              <a:t>如何查詢</a:t>
            </a:r>
            <a:endParaRPr lang="zh-TW" altLang="en-US" dirty="0"/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4076700"/>
            <a:ext cx="4300538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別人網站連結到您的網站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代表其他網站對您網站內容的肯定</a:t>
            </a:r>
            <a:endParaRPr lang="en-US" altLang="zh-TW" smtClean="0"/>
          </a:p>
          <a:p>
            <a:pPr eaLnBrk="1" hangingPunct="1"/>
            <a:r>
              <a:rPr lang="zh-TW" altLang="en-US" b="1" smtClean="0"/>
              <a:t>搜尋引擎</a:t>
            </a:r>
            <a:r>
              <a:rPr lang="zh-TW" altLang="en-US" smtClean="0"/>
              <a:t>排名重要的參考</a:t>
            </a:r>
            <a:endParaRPr lang="en-US" altLang="zh-TW" smtClean="0"/>
          </a:p>
          <a:p>
            <a:pPr eaLnBrk="1" hangingPunct="1"/>
            <a:r>
              <a:rPr lang="zh-TW" altLang="en-US" b="1" smtClean="0"/>
              <a:t>網路世界大學</a:t>
            </a:r>
            <a:r>
              <a:rPr lang="zh-TW" altLang="en-US" smtClean="0"/>
              <a:t>排名</a:t>
            </a:r>
            <a:r>
              <a:rPr lang="zh-TW" altLang="en-US" smtClean="0">
                <a:solidFill>
                  <a:srgbClr val="FF0000"/>
                </a:solidFill>
              </a:rPr>
              <a:t>重要的指標</a:t>
            </a:r>
            <a:r>
              <a:rPr lang="zh-TW" altLang="en-US" smtClean="0"/>
              <a:t>之一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操之在人，難度較高</a:t>
            </a:r>
            <a:endParaRPr lang="en-US" altLang="zh-TW" smtClean="0"/>
          </a:p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8.Linking IN</a:t>
            </a:r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加入別人網站的連結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介紹型的網站以此提高排名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可加入熱門、高知名度的網站連結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9.Linking OUT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字版面配置區 1"/>
          <p:cNvSpPr>
            <a:spLocks noGrp="1"/>
          </p:cNvSpPr>
          <p:nvPr>
            <p:ph type="body" idx="1"/>
          </p:nvPr>
        </p:nvSpPr>
        <p:spPr>
          <a:xfrm>
            <a:off x="3922713" y="2932113"/>
            <a:ext cx="4572000" cy="1454150"/>
          </a:xfrm>
        </p:spPr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建議的改進作法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/>
              <a:t>檢視網頁標頭、</a:t>
            </a:r>
            <a:r>
              <a:rPr lang="en-US" altLang="zh-TW" smtClean="0"/>
              <a:t>HTML Code</a:t>
            </a:r>
            <a:r>
              <a:rPr lang="zh-TW" altLang="en-US" smtClean="0"/>
              <a:t>等的編寫</a:t>
            </a:r>
            <a:r>
              <a:rPr lang="en-US" altLang="zh-TW" smtClean="0"/>
              <a:t>(V)</a:t>
            </a:r>
          </a:p>
          <a:p>
            <a:r>
              <a:rPr lang="zh-TW" altLang="en-US" smtClean="0">
                <a:solidFill>
                  <a:srgbClr val="FF0000"/>
                </a:solidFill>
              </a:rPr>
              <a:t>定期更新</a:t>
            </a:r>
            <a:r>
              <a:rPr lang="zh-TW" altLang="en-US" smtClean="0"/>
              <a:t>網頁</a:t>
            </a:r>
            <a:r>
              <a:rPr lang="en-US" altLang="zh-TW" smtClean="0"/>
              <a:t>(V)</a:t>
            </a:r>
          </a:p>
          <a:p>
            <a:r>
              <a:rPr lang="zh-TW" altLang="en-US" smtClean="0"/>
              <a:t>網站更新時，保留舊版的資料</a:t>
            </a:r>
            <a:r>
              <a:rPr lang="en-US" altLang="zh-TW" smtClean="0"/>
              <a:t>(S)</a:t>
            </a:r>
          </a:p>
          <a:p>
            <a:r>
              <a:rPr lang="zh-TW" altLang="en-US" smtClean="0"/>
              <a:t>鼓勵多</a:t>
            </a:r>
            <a:r>
              <a:rPr lang="zh-TW" altLang="en-US" smtClean="0">
                <a:solidFill>
                  <a:srgbClr val="FF0000"/>
                </a:solidFill>
              </a:rPr>
              <a:t>使用網域</a:t>
            </a:r>
            <a:r>
              <a:rPr lang="zh-TW" altLang="en-US" smtClean="0"/>
              <a:t>的</a:t>
            </a:r>
            <a:r>
              <a:rPr lang="en-US" altLang="zh-TW" smtClean="0"/>
              <a:t>URL(V,S)</a:t>
            </a:r>
          </a:p>
          <a:p>
            <a:r>
              <a:rPr lang="zh-TW" altLang="en-US" smtClean="0"/>
              <a:t>檢視網頁主機的設定，是否有限制搜尋引擎的搜尋</a:t>
            </a:r>
            <a:r>
              <a:rPr lang="en-US" altLang="zh-TW" smtClean="0"/>
              <a:t>(V)</a:t>
            </a:r>
          </a:p>
          <a:p>
            <a:r>
              <a:rPr lang="zh-TW" altLang="en-US" smtClean="0"/>
              <a:t>同一文件提供</a:t>
            </a:r>
            <a:r>
              <a:rPr lang="zh-TW" altLang="en-US" smtClean="0">
                <a:solidFill>
                  <a:srgbClr val="FF0000"/>
                </a:solidFill>
              </a:rPr>
              <a:t>不同檔案格式</a:t>
            </a:r>
            <a:r>
              <a:rPr lang="en-US" altLang="zh-TW" smtClean="0"/>
              <a:t>(S,R)</a:t>
            </a:r>
          </a:p>
          <a:p>
            <a:r>
              <a:rPr lang="zh-TW" altLang="en-US" smtClean="0"/>
              <a:t>轉換書籤與條例的寫法，建議一主題一網頁</a:t>
            </a:r>
            <a:r>
              <a:rPr lang="en-US" altLang="zh-TW" smtClean="0"/>
              <a:t>(S)</a:t>
            </a:r>
          </a:p>
          <a:p>
            <a:r>
              <a:rPr lang="zh-TW" altLang="en-US" smtClean="0"/>
              <a:t>提供各項活動之記錄、剪影或影音</a:t>
            </a:r>
            <a:r>
              <a:rPr lang="en-US" altLang="zh-TW" smtClean="0"/>
              <a:t>(S)</a:t>
            </a:r>
          </a:p>
          <a:p>
            <a:r>
              <a:rPr lang="zh-TW" altLang="en-US" smtClean="0"/>
              <a:t>增加校內及對外連結</a:t>
            </a:r>
            <a:r>
              <a:rPr lang="en-US" altLang="zh-TW" smtClean="0"/>
              <a:t>(V)</a:t>
            </a:r>
          </a:p>
          <a:p>
            <a:pPr>
              <a:buFont typeface="Wingdings 3" pitchFamily="18" charset="2"/>
              <a:buNone/>
            </a:pPr>
            <a:endParaRPr lang="en-US" altLang="zh-TW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操之在己</a:t>
            </a:r>
            <a:endParaRPr lang="zh-TW" altLang="en-US" dirty="0"/>
          </a:p>
        </p:txBody>
      </p:sp>
      <p:sp>
        <p:nvSpPr>
          <p:cNvPr id="52228" name="文字方塊 3"/>
          <p:cNvSpPr txBox="1">
            <a:spLocks noChangeArrowheads="1"/>
          </p:cNvSpPr>
          <p:nvPr/>
        </p:nvSpPr>
        <p:spPr bwMode="auto">
          <a:xfrm>
            <a:off x="6443663" y="6237288"/>
            <a:ext cx="2339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能見度：</a:t>
            </a:r>
            <a:r>
              <a:rPr lang="en-US" altLang="zh-TW"/>
              <a:t>V</a:t>
            </a:r>
            <a:r>
              <a:rPr lang="zh-TW" altLang="en-US"/>
              <a:t>，規模：</a:t>
            </a:r>
            <a:r>
              <a:rPr lang="en-US" altLang="zh-TW"/>
              <a:t>S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/>
              <a:t>配合</a:t>
            </a:r>
            <a:r>
              <a:rPr lang="zh-TW" altLang="en-US" smtClean="0">
                <a:solidFill>
                  <a:srgbClr val="FF0000"/>
                </a:solidFill>
              </a:rPr>
              <a:t>機構典藏系統</a:t>
            </a:r>
            <a:r>
              <a:rPr lang="en-US" altLang="zh-TW" smtClean="0"/>
              <a:t>(S,Sc)</a:t>
            </a:r>
          </a:p>
          <a:p>
            <a:r>
              <a:rPr lang="zh-TW" altLang="en-US" smtClean="0"/>
              <a:t>師生論文、研究成果與學術文章</a:t>
            </a:r>
            <a:r>
              <a:rPr lang="zh-TW" altLang="en-US" smtClean="0">
                <a:solidFill>
                  <a:srgbClr val="FF0000"/>
                </a:solidFill>
              </a:rPr>
              <a:t>全文上傳</a:t>
            </a:r>
            <a:r>
              <a:rPr lang="zh-TW" altLang="en-US" smtClean="0"/>
              <a:t>，系所、個人與機構典藏皆有收藏</a:t>
            </a:r>
            <a:r>
              <a:rPr lang="en-US" altLang="zh-TW" smtClean="0"/>
              <a:t>(Sc,S,R)</a:t>
            </a:r>
          </a:p>
          <a:p>
            <a:r>
              <a:rPr lang="zh-TW" altLang="en-US" smtClean="0"/>
              <a:t>教師授課教材上網</a:t>
            </a:r>
            <a:r>
              <a:rPr lang="en-US" altLang="zh-TW" smtClean="0"/>
              <a:t>(Sc,S,R)</a:t>
            </a:r>
          </a:p>
          <a:p>
            <a:r>
              <a:rPr lang="zh-TW" altLang="en-US" smtClean="0"/>
              <a:t>盡量爭取舉</a:t>
            </a:r>
            <a:r>
              <a:rPr lang="zh-TW" altLang="en-US" smtClean="0">
                <a:solidFill>
                  <a:srgbClr val="FF0000"/>
                </a:solidFill>
              </a:rPr>
              <a:t>辦國際性會議</a:t>
            </a:r>
            <a:r>
              <a:rPr lang="en-US" altLang="zh-TW" smtClean="0"/>
              <a:t>(V,S)</a:t>
            </a:r>
          </a:p>
          <a:p>
            <a:r>
              <a:rPr lang="zh-TW" altLang="en-US" smtClean="0"/>
              <a:t>研討會網站可申請</a:t>
            </a:r>
            <a:r>
              <a:rPr lang="en-US" altLang="zh-TW" smtClean="0"/>
              <a:t>DNS(V,S)</a:t>
            </a:r>
          </a:p>
          <a:p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操之在己</a:t>
            </a:r>
            <a:endParaRPr lang="zh-TW" altLang="en-US" dirty="0"/>
          </a:p>
        </p:txBody>
      </p:sp>
      <p:sp>
        <p:nvSpPr>
          <p:cNvPr id="53252" name="文字方塊 3"/>
          <p:cNvSpPr txBox="1">
            <a:spLocks noChangeArrowheads="1"/>
          </p:cNvSpPr>
          <p:nvPr/>
        </p:nvSpPr>
        <p:spPr bwMode="auto">
          <a:xfrm>
            <a:off x="3598863" y="6237288"/>
            <a:ext cx="5545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能見度：</a:t>
            </a:r>
            <a:r>
              <a:rPr lang="en-US" altLang="zh-TW"/>
              <a:t>V</a:t>
            </a:r>
            <a:r>
              <a:rPr lang="zh-TW" altLang="en-US"/>
              <a:t>，規模：</a:t>
            </a:r>
            <a:r>
              <a:rPr lang="en-US" altLang="zh-TW"/>
              <a:t>S</a:t>
            </a:r>
            <a:r>
              <a:rPr lang="zh-TW" altLang="en-US"/>
              <a:t>，學術文章：</a:t>
            </a:r>
            <a:r>
              <a:rPr lang="en-US" altLang="zh-TW"/>
              <a:t>Sc</a:t>
            </a:r>
            <a:r>
              <a:rPr lang="zh-TW" altLang="en-US"/>
              <a:t>，教學檔案：</a:t>
            </a:r>
            <a:r>
              <a:rPr lang="en-US" altLang="zh-TW"/>
              <a:t>R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/>
              <a:t>鼓勵師生使用校外部落格並</a:t>
            </a:r>
            <a:r>
              <a:rPr lang="zh-TW" altLang="en-US" smtClean="0">
                <a:solidFill>
                  <a:srgbClr val="FF0000"/>
                </a:solidFill>
              </a:rPr>
              <a:t>增加學校之連結</a:t>
            </a:r>
            <a:r>
              <a:rPr lang="en-US" altLang="zh-TW" smtClean="0"/>
              <a:t>(V)</a:t>
            </a:r>
          </a:p>
          <a:p>
            <a:r>
              <a:rPr lang="zh-TW" altLang="en-US" smtClean="0"/>
              <a:t>盡量爭取舉辦國際性研討會</a:t>
            </a:r>
            <a:r>
              <a:rPr lang="en-US" altLang="zh-TW" smtClean="0"/>
              <a:t>(V)</a:t>
            </a:r>
          </a:p>
          <a:p>
            <a:pPr>
              <a:buFont typeface="Wingdings 3" pitchFamily="18" charset="2"/>
              <a:buNone/>
            </a:pPr>
            <a:endParaRPr lang="en-US" altLang="zh-TW" smtClean="0"/>
          </a:p>
          <a:p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操之在人</a:t>
            </a:r>
            <a:endParaRPr lang="zh-TW" altLang="en-US" dirty="0"/>
          </a:p>
        </p:txBody>
      </p:sp>
      <p:sp>
        <p:nvSpPr>
          <p:cNvPr id="54276" name="文字方塊 3"/>
          <p:cNvSpPr txBox="1">
            <a:spLocks noChangeArrowheads="1"/>
          </p:cNvSpPr>
          <p:nvPr/>
        </p:nvSpPr>
        <p:spPr bwMode="auto">
          <a:xfrm>
            <a:off x="6588125" y="6237288"/>
            <a:ext cx="2339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能見度：</a:t>
            </a:r>
            <a:r>
              <a:rPr lang="en-US" altLang="zh-TW"/>
              <a:t>V</a:t>
            </a:r>
            <a:r>
              <a:rPr lang="zh-TW" altLang="en-US"/>
              <a:t>，規模：</a:t>
            </a:r>
            <a:r>
              <a:rPr lang="en-US" altLang="zh-TW"/>
              <a:t>S</a:t>
            </a:r>
            <a:endParaRPr lang="zh-TW" altLang="en-U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/>
              <a:t>“robots.txt”</a:t>
            </a:r>
            <a:r>
              <a:rPr lang="zh-TW" altLang="en-US" smtClean="0"/>
              <a:t>檔案可告知搜尋引擎是否可以存取網站的某些部分，進而對這些部分進行檢索</a:t>
            </a:r>
            <a:endParaRPr lang="en-US" altLang="zh-TW" smtClean="0"/>
          </a:p>
          <a:p>
            <a:r>
              <a:rPr lang="zh-TW" altLang="en-US" smtClean="0"/>
              <a:t>檔案必須命名為</a:t>
            </a:r>
            <a:r>
              <a:rPr lang="en-US" altLang="zh-TW" smtClean="0"/>
              <a:t>“robots.txt”</a:t>
            </a:r>
            <a:r>
              <a:rPr lang="zh-TW" altLang="en-US" smtClean="0"/>
              <a:t>且放置在網站的根目錄中</a:t>
            </a:r>
            <a:endParaRPr lang="en-US" altLang="zh-TW" smtClean="0"/>
          </a:p>
          <a:p>
            <a:r>
              <a:rPr lang="zh-TW" altLang="en-US" smtClean="0">
                <a:solidFill>
                  <a:srgbClr val="FF0000"/>
                </a:solidFill>
              </a:rPr>
              <a:t>正派</a:t>
            </a:r>
            <a:r>
              <a:rPr lang="zh-TW" altLang="en-US" smtClean="0"/>
              <a:t>的漫遊器都會遵照 </a:t>
            </a:r>
            <a:r>
              <a:rPr lang="en-US" altLang="zh-TW" smtClean="0"/>
              <a:t>robots.txt </a:t>
            </a:r>
            <a:r>
              <a:rPr lang="zh-TW" altLang="en-US" smtClean="0"/>
              <a:t>檔案中的指令</a:t>
            </a:r>
            <a:endParaRPr lang="en-US" altLang="zh-TW" smtClean="0"/>
          </a:p>
          <a:p>
            <a:r>
              <a:rPr lang="en-US" altLang="zh-TW" smtClean="0"/>
              <a:t>robots.txt </a:t>
            </a:r>
            <a:r>
              <a:rPr lang="zh-TW" altLang="en-US" smtClean="0"/>
              <a:t>的範例</a:t>
            </a:r>
            <a:endParaRPr lang="en-US" altLang="zh-TW" smtClean="0"/>
          </a:p>
          <a:p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Robots.txt</a:t>
            </a:r>
            <a:endParaRPr lang="zh-TW" altLang="en-US" dirty="0"/>
          </a:p>
        </p:txBody>
      </p:sp>
      <p:sp>
        <p:nvSpPr>
          <p:cNvPr id="55300" name="文字方塊 3"/>
          <p:cNvSpPr txBox="1">
            <a:spLocks noChangeArrowheads="1"/>
          </p:cNvSpPr>
          <p:nvPr/>
        </p:nvSpPr>
        <p:spPr bwMode="auto">
          <a:xfrm>
            <a:off x="3106738" y="4271963"/>
            <a:ext cx="2871787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User-agent: Googlebot </a:t>
            </a:r>
          </a:p>
          <a:p>
            <a:r>
              <a:rPr lang="en-US" altLang="zh-TW"/>
              <a:t>Disallow: /*?* </a:t>
            </a:r>
          </a:p>
          <a:p>
            <a:r>
              <a:rPr lang="en-US" altLang="zh-TW"/>
              <a:t>Disallow: /tools/ </a:t>
            </a:r>
          </a:p>
          <a:p>
            <a:r>
              <a:rPr lang="en-US" altLang="zh-TW"/>
              <a:t>Disallow: /ir-admin/ </a:t>
            </a:r>
          </a:p>
          <a:p>
            <a:r>
              <a:rPr lang="en-US" altLang="zh-TW"/>
              <a:t>Disallow: /*locale=zh-CN* </a:t>
            </a:r>
          </a:p>
          <a:p>
            <a:r>
              <a:rPr lang="en-US" altLang="zh-TW"/>
              <a:t>Allow: /index* </a:t>
            </a:r>
          </a:p>
          <a:p>
            <a:r>
              <a:rPr lang="en-US" altLang="zh-TW"/>
              <a:t>Allow: /?locale=* </a:t>
            </a:r>
          </a:p>
          <a:p>
            <a:r>
              <a:rPr lang="en-US" altLang="zh-TW"/>
              <a:t>Allow: /*locale=* </a:t>
            </a:r>
          </a:p>
          <a:p>
            <a:r>
              <a:rPr lang="en-US" altLang="zh-TW"/>
              <a:t>…</a:t>
            </a:r>
            <a:endParaRPr lang="zh-TW" altLang="en-US"/>
          </a:p>
        </p:txBody>
      </p:sp>
      <p:sp>
        <p:nvSpPr>
          <p:cNvPr id="5" name="圓角矩形圖說文字 4"/>
          <p:cNvSpPr/>
          <p:nvPr/>
        </p:nvSpPr>
        <p:spPr>
          <a:xfrm>
            <a:off x="6419850" y="3911600"/>
            <a:ext cx="1511300" cy="503238"/>
          </a:xfrm>
          <a:prstGeom prst="wedgeRoundRectCallout">
            <a:avLst>
              <a:gd name="adj1" fmla="val -102993"/>
              <a:gd name="adj2" fmla="val 5580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指定漫遊器</a:t>
            </a:r>
          </a:p>
        </p:txBody>
      </p:sp>
      <p:sp>
        <p:nvSpPr>
          <p:cNvPr id="6" name="圓角矩形圖說文字 5"/>
          <p:cNvSpPr/>
          <p:nvPr/>
        </p:nvSpPr>
        <p:spPr>
          <a:xfrm>
            <a:off x="6419850" y="6215063"/>
            <a:ext cx="1260475" cy="503237"/>
          </a:xfrm>
          <a:prstGeom prst="wedgeRoundRectCallout">
            <a:avLst>
              <a:gd name="adj1" fmla="val -117006"/>
              <a:gd name="adj2" fmla="val -10282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允許</a:t>
            </a:r>
          </a:p>
        </p:txBody>
      </p:sp>
      <p:sp>
        <p:nvSpPr>
          <p:cNvPr id="7" name="圓角矩形圖說文字 6"/>
          <p:cNvSpPr/>
          <p:nvPr/>
        </p:nvSpPr>
        <p:spPr>
          <a:xfrm>
            <a:off x="6419850" y="4632325"/>
            <a:ext cx="1260475" cy="503238"/>
          </a:xfrm>
          <a:prstGeom prst="wedgeRoundRectCallout">
            <a:avLst>
              <a:gd name="adj1" fmla="val -114703"/>
              <a:gd name="adj2" fmla="val -2783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</a:rPr>
              <a:t>不允許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Google Analytics</a:t>
            </a:r>
          </a:p>
          <a:p>
            <a:pPr lvl="1" eaLnBrk="1" hangingPunct="1"/>
            <a:r>
              <a:rPr lang="en-US" altLang="zh-TW" smtClean="0">
                <a:hlinkClick r:id="rId2"/>
              </a:rPr>
              <a:t>https://www.google.com/analytics/web/</a:t>
            </a:r>
          </a:p>
          <a:p>
            <a:pPr eaLnBrk="1" hangingPunct="1"/>
            <a:r>
              <a:rPr lang="zh-TW" altLang="en-US" smtClean="0"/>
              <a:t>網站估價器</a:t>
            </a:r>
            <a:endParaRPr lang="en-US" altLang="zh-TW" smtClean="0">
              <a:hlinkClick r:id="rId2"/>
            </a:endParaRPr>
          </a:p>
          <a:p>
            <a:pPr lvl="1" eaLnBrk="1" hangingPunct="1"/>
            <a:r>
              <a:rPr lang="en-US" altLang="zh-TW" smtClean="0">
                <a:hlinkClick r:id="rId2"/>
              </a:rPr>
              <a:t>http://seo.holyfree.org/</a:t>
            </a:r>
          </a:p>
          <a:p>
            <a:pPr eaLnBrk="1" hangingPunct="1"/>
            <a:r>
              <a:rPr lang="en-US" altLang="zh-TW" smtClean="0"/>
              <a:t>Yahoo</a:t>
            </a:r>
            <a:r>
              <a:rPr lang="zh-TW" altLang="en-US" smtClean="0"/>
              <a:t>站長工具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https://siteexplorer.search.yahoo.com/tw/</a:t>
            </a:r>
          </a:p>
          <a:p>
            <a:pPr eaLnBrk="1" hangingPunct="1"/>
            <a:r>
              <a:rPr lang="zh-TW" altLang="en-US" smtClean="0"/>
              <a:t>網站流量暨排名統計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http://www.alexa.com/</a:t>
            </a:r>
          </a:p>
          <a:p>
            <a:pPr lvl="1" eaLnBrk="1" hangingPunct="1"/>
            <a:endParaRPr lang="en-US" altLang="zh-TW" smtClean="0">
              <a:hlinkClick r:id="rId2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協助工具</a:t>
            </a:r>
            <a:endParaRPr lang="zh-TW" alt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內容版面配置區 2"/>
          <p:cNvSpPr>
            <a:spLocks noGrp="1"/>
          </p:cNvSpPr>
          <p:nvPr>
            <p:ph idx="1"/>
          </p:nvPr>
        </p:nvSpPr>
        <p:spPr>
          <a:xfrm>
            <a:off x="457200" y="1481138"/>
            <a:ext cx="8507413" cy="4525962"/>
          </a:xfrm>
        </p:spPr>
        <p:txBody>
          <a:bodyPr/>
          <a:lstStyle/>
          <a:p>
            <a:pPr eaLnBrk="1" hangingPunct="1"/>
            <a:r>
              <a:rPr lang="zh-TW" altLang="en-US" smtClean="0"/>
              <a:t>村榮資訊 </a:t>
            </a:r>
            <a:r>
              <a:rPr lang="en-US" altLang="zh-TW" smtClean="0"/>
              <a:t>http://www.raidenhttpd.com/manual/seo.html</a:t>
            </a:r>
          </a:p>
          <a:p>
            <a:pPr eaLnBrk="1" hangingPunct="1"/>
            <a:r>
              <a:rPr lang="zh-TW" altLang="en-US" smtClean="0"/>
              <a:t>社群網站</a:t>
            </a:r>
            <a:r>
              <a:rPr lang="en-US" altLang="zh-TW" smtClean="0"/>
              <a:t>(Social Network)</a:t>
            </a:r>
            <a:r>
              <a:rPr lang="zh-TW" altLang="en-US" smtClean="0"/>
              <a:t>電影之圖片</a:t>
            </a:r>
            <a:endParaRPr lang="en-US" altLang="zh-TW" smtClean="0"/>
          </a:p>
          <a:p>
            <a:pPr eaLnBrk="1" hangingPunct="1"/>
            <a:r>
              <a:rPr lang="en-US" altLang="zh-TW" smtClean="0"/>
              <a:t>Google </a:t>
            </a:r>
            <a:r>
              <a:rPr lang="zh-TW" altLang="en-US" smtClean="0"/>
              <a:t>搜尋引擎最佳化初學者指南</a:t>
            </a:r>
            <a:endParaRPr lang="en-US" altLang="zh-TW" smtClean="0"/>
          </a:p>
          <a:p>
            <a:pPr eaLnBrk="1" hangingPunct="1"/>
            <a:endParaRPr lang="en-US" altLang="zh-TW" smtClean="0"/>
          </a:p>
          <a:p>
            <a:pPr eaLnBrk="1" hangingPunct="1">
              <a:buFont typeface="Wingdings 2" pitchFamily="18" charset="2"/>
              <a:buNone/>
            </a:pPr>
            <a:endParaRPr lang="en-US" altLang="zh-TW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參考資料</a:t>
            </a:r>
            <a:endParaRPr lang="zh-TW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匯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匯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匯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匯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匯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匯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7948</TotalTime>
  <Words>2164</Words>
  <Application>Microsoft Office PowerPoint</Application>
  <PresentationFormat>如螢幕大小 (4:3)</PresentationFormat>
  <Paragraphs>420</Paragraphs>
  <Slides>49</Slides>
  <Notes>7</Notes>
  <HiddenSlides>0</HiddenSlides>
  <MMClips>0</MMClips>
  <ScaleCrop>false</ScaleCrop>
  <HeadingPairs>
    <vt:vector size="8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49</vt:i4>
      </vt:variant>
    </vt:vector>
  </HeadingPairs>
  <TitlesOfParts>
    <vt:vector size="60" baseType="lpstr">
      <vt:lpstr>Arial</vt:lpstr>
      <vt:lpstr>新細明體</vt:lpstr>
      <vt:lpstr>Lucida Sans Unicode</vt:lpstr>
      <vt:lpstr>微軟正黑體</vt:lpstr>
      <vt:lpstr>Wingdings 3</vt:lpstr>
      <vt:lpstr>Verdana</vt:lpstr>
      <vt:lpstr>Wingdings 2</vt:lpstr>
      <vt:lpstr>Calibri</vt:lpstr>
      <vt:lpstr>Franklin Gothic Book</vt:lpstr>
      <vt:lpstr>匯合</vt:lpstr>
      <vt:lpstr>Microsoft Equation 3.0</vt:lpstr>
      <vt:lpstr>網頁設計-SEO</vt:lpstr>
      <vt:lpstr>Outline</vt:lpstr>
      <vt:lpstr>網路世界大學排名評分依據</vt:lpstr>
      <vt:lpstr>搜尋引擎的介紹</vt:lpstr>
      <vt:lpstr>1.能見度 Visibility (V)</vt:lpstr>
      <vt:lpstr>能見度範例</vt:lpstr>
      <vt:lpstr>2.規模 Size(S)</vt:lpstr>
      <vt:lpstr>規模範例</vt:lpstr>
      <vt:lpstr>3.學術文章 Scholar (Sc)</vt:lpstr>
      <vt:lpstr>學術文章範例</vt:lpstr>
      <vt:lpstr>4.教學檔案 Rich Files (R)</vt:lpstr>
      <vt:lpstr>教學檔案範例</vt:lpstr>
      <vt:lpstr>系所範例</vt:lpstr>
      <vt:lpstr>Search Engine Optimization 搜尋引擎最佳化</vt:lpstr>
      <vt:lpstr>SEO的目的</vt:lpstr>
      <vt:lpstr>SEO 的秘密(1/5)</vt:lpstr>
      <vt:lpstr>SEO 的秘密(2/5)</vt:lpstr>
      <vt:lpstr>SEO 的秘密(3/5)</vt:lpstr>
      <vt:lpstr>SEO 的秘密(4/5)</vt:lpstr>
      <vt:lpstr>SEO 的秘密(5/5)</vt:lpstr>
      <vt:lpstr>搜尋引擎”可能的”權重設計</vt:lpstr>
      <vt:lpstr>1.網域名稱-樣式</vt:lpstr>
      <vt:lpstr>網域名稱-原則與優點</vt:lpstr>
      <vt:lpstr>網域名稱-自管DNS的申請</vt:lpstr>
      <vt:lpstr>網域名稱-DNS申請單的填寫</vt:lpstr>
      <vt:lpstr>網域名稱-託管DNS的申請</vt:lpstr>
      <vt:lpstr>2.檔案目錄與檔案名稱-樣式</vt:lpstr>
      <vt:lpstr>檔案目錄與檔案名稱-命名原則</vt:lpstr>
      <vt:lpstr>3.網頁標頭-樣式</vt:lpstr>
      <vt:lpstr>網頁標頭-Title</vt:lpstr>
      <vt:lpstr>網頁標頭-Title 建議作法</vt:lpstr>
      <vt:lpstr>網頁標頭- Description</vt:lpstr>
      <vt:lpstr>網頁標頭- Description 建議作法</vt:lpstr>
      <vt:lpstr>4.網頁編碼宣告</vt:lpstr>
      <vt:lpstr>5.網頁內容關鍵字</vt:lpstr>
      <vt:lpstr>網頁內容關鍵字-範例</vt:lpstr>
      <vt:lpstr>網頁內容關鍵字-如何選關鍵字</vt:lpstr>
      <vt:lpstr>6.HTML的標籤</vt:lpstr>
      <vt:lpstr>7.Page Rank-樣式</vt:lpstr>
      <vt:lpstr>Page Rank-如何查詢</vt:lpstr>
      <vt:lpstr>8.Linking IN</vt:lpstr>
      <vt:lpstr>9.Linking OUT</vt:lpstr>
      <vt:lpstr>建議的改進作法</vt:lpstr>
      <vt:lpstr>操之在己</vt:lpstr>
      <vt:lpstr>操之在己</vt:lpstr>
      <vt:lpstr>操之在人</vt:lpstr>
      <vt:lpstr>Robots.txt</vt:lpstr>
      <vt:lpstr>協助工具</vt:lpstr>
      <vt:lpstr>參考資料</vt:lpstr>
    </vt:vector>
  </TitlesOfParts>
  <Company>nuk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網頁設計-SEO</dc:title>
  <dc:creator>User</dc:creator>
  <cp:lastModifiedBy>User</cp:lastModifiedBy>
  <cp:revision>522</cp:revision>
  <dcterms:created xsi:type="dcterms:W3CDTF">2011-03-24T01:48:39Z</dcterms:created>
  <dcterms:modified xsi:type="dcterms:W3CDTF">2011-07-04T02:28:56Z</dcterms:modified>
</cp:coreProperties>
</file>